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3" r:id="rId7"/>
    <p:sldId id="265" r:id="rId8"/>
    <p:sldId id="269" r:id="rId9"/>
    <p:sldId id="270" r:id="rId10"/>
    <p:sldId id="268" r:id="rId11"/>
    <p:sldId id="271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9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ADDAE5-92C9-4595-B720-24F11BFAD0B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71A0025-B7E3-4315-9F4A-08278871961A}">
      <dgm:prSet/>
      <dgm:spPr/>
      <dgm:t>
        <a:bodyPr/>
        <a:lstStyle/>
        <a:p>
          <a:r>
            <a:rPr lang="en-US"/>
            <a:t>Real Estate Flexibility, some buildings’ configuration more adaptable than others. </a:t>
          </a:r>
        </a:p>
      </dgm:t>
    </dgm:pt>
    <dgm:pt modelId="{71FDA527-4B41-448A-8B99-A3156AB42CE2}" type="parTrans" cxnId="{A18CAFE2-7393-4929-AE22-55971DB40B44}">
      <dgm:prSet/>
      <dgm:spPr/>
      <dgm:t>
        <a:bodyPr/>
        <a:lstStyle/>
        <a:p>
          <a:endParaRPr lang="en-US"/>
        </a:p>
      </dgm:t>
    </dgm:pt>
    <dgm:pt modelId="{176CA168-0236-4909-AF81-10A95088EF9A}" type="sibTrans" cxnId="{A18CAFE2-7393-4929-AE22-55971DB40B44}">
      <dgm:prSet/>
      <dgm:spPr/>
      <dgm:t>
        <a:bodyPr/>
        <a:lstStyle/>
        <a:p>
          <a:endParaRPr lang="en-US"/>
        </a:p>
      </dgm:t>
    </dgm:pt>
    <dgm:pt modelId="{B07E3E96-98FC-4C18-B58F-86A9B12B615F}">
      <dgm:prSet/>
      <dgm:spPr/>
      <dgm:t>
        <a:bodyPr/>
        <a:lstStyle/>
        <a:p>
          <a:r>
            <a:rPr lang="en-US"/>
            <a:t>Floor plates, windows, plumbing (from 4 bathrooms per floor to 50)</a:t>
          </a:r>
        </a:p>
      </dgm:t>
    </dgm:pt>
    <dgm:pt modelId="{A154A55E-9513-4C76-9E30-C8D3A99BD4B2}" type="parTrans" cxnId="{CE7E03DE-87A2-42D0-A94C-23B7897F82AC}">
      <dgm:prSet/>
      <dgm:spPr/>
      <dgm:t>
        <a:bodyPr/>
        <a:lstStyle/>
        <a:p>
          <a:endParaRPr lang="en-US"/>
        </a:p>
      </dgm:t>
    </dgm:pt>
    <dgm:pt modelId="{1B1FC8FB-B605-4108-900A-02CDC4EE1C0D}" type="sibTrans" cxnId="{CE7E03DE-87A2-42D0-A94C-23B7897F82AC}">
      <dgm:prSet/>
      <dgm:spPr/>
      <dgm:t>
        <a:bodyPr/>
        <a:lstStyle/>
        <a:p>
          <a:endParaRPr lang="en-US"/>
        </a:p>
      </dgm:t>
    </dgm:pt>
    <dgm:pt modelId="{1CA41B7E-10AA-4F48-B120-8D82EDAF57EB}">
      <dgm:prSet/>
      <dgm:spPr/>
      <dgm:t>
        <a:bodyPr/>
        <a:lstStyle/>
        <a:p>
          <a:r>
            <a:rPr lang="en-US"/>
            <a:t>Access, efficiency, zoning</a:t>
          </a:r>
        </a:p>
      </dgm:t>
    </dgm:pt>
    <dgm:pt modelId="{65DAEEB2-B36A-4FDD-B1F4-E65696D2AC2B}" type="parTrans" cxnId="{B1ECB1E7-28A1-45E4-B9DE-8B24CCC1405D}">
      <dgm:prSet/>
      <dgm:spPr/>
      <dgm:t>
        <a:bodyPr/>
        <a:lstStyle/>
        <a:p>
          <a:endParaRPr lang="en-US"/>
        </a:p>
      </dgm:t>
    </dgm:pt>
    <dgm:pt modelId="{2146DAFB-4775-439D-855B-A78ED5701BDE}" type="sibTrans" cxnId="{B1ECB1E7-28A1-45E4-B9DE-8B24CCC1405D}">
      <dgm:prSet/>
      <dgm:spPr/>
      <dgm:t>
        <a:bodyPr/>
        <a:lstStyle/>
        <a:p>
          <a:endParaRPr lang="en-US"/>
        </a:p>
      </dgm:t>
    </dgm:pt>
    <dgm:pt modelId="{F89416F1-501D-47F5-BF0A-95B4B9A36082}">
      <dgm:prSet/>
      <dgm:spPr/>
      <dgm:t>
        <a:bodyPr/>
        <a:lstStyle/>
        <a:p>
          <a:r>
            <a:rPr lang="en-US"/>
            <a:t>Façade adaptability, Light and Air</a:t>
          </a:r>
        </a:p>
      </dgm:t>
    </dgm:pt>
    <dgm:pt modelId="{A44EF8BB-7FD1-41F5-8287-C652390F450E}" type="parTrans" cxnId="{E1AEAC73-EAA2-4658-88F3-125DE8ED528D}">
      <dgm:prSet/>
      <dgm:spPr/>
      <dgm:t>
        <a:bodyPr/>
        <a:lstStyle/>
        <a:p>
          <a:endParaRPr lang="en-US"/>
        </a:p>
      </dgm:t>
    </dgm:pt>
    <dgm:pt modelId="{2096051A-145C-48A7-818B-03259BE28E48}" type="sibTrans" cxnId="{E1AEAC73-EAA2-4658-88F3-125DE8ED528D}">
      <dgm:prSet/>
      <dgm:spPr/>
      <dgm:t>
        <a:bodyPr/>
        <a:lstStyle/>
        <a:p>
          <a:endParaRPr lang="en-US"/>
        </a:p>
      </dgm:t>
    </dgm:pt>
    <dgm:pt modelId="{3891049A-9B1D-4D03-A6CF-C083BD68E2C2}">
      <dgm:prSet/>
      <dgm:spPr/>
      <dgm:t>
        <a:bodyPr/>
        <a:lstStyle/>
        <a:p>
          <a:r>
            <a:rPr lang="en-US"/>
            <a:t>Broad Exchange, Metroloft, Silverstein, Rudin, many others</a:t>
          </a:r>
        </a:p>
      </dgm:t>
    </dgm:pt>
    <dgm:pt modelId="{749627A0-F1A0-4F75-A3F1-060A8AE0F1FE}" type="parTrans" cxnId="{27BADB4D-B416-44D1-A078-3DFF48C9A309}">
      <dgm:prSet/>
      <dgm:spPr/>
      <dgm:t>
        <a:bodyPr/>
        <a:lstStyle/>
        <a:p>
          <a:endParaRPr lang="en-US"/>
        </a:p>
      </dgm:t>
    </dgm:pt>
    <dgm:pt modelId="{088292A5-3D78-44B7-B8D1-49608DEDBF85}" type="sibTrans" cxnId="{27BADB4D-B416-44D1-A078-3DFF48C9A309}">
      <dgm:prSet/>
      <dgm:spPr/>
      <dgm:t>
        <a:bodyPr/>
        <a:lstStyle/>
        <a:p>
          <a:endParaRPr lang="en-US"/>
        </a:p>
      </dgm:t>
    </dgm:pt>
    <dgm:pt modelId="{17E83F3E-A513-450A-ACE2-69D4E5DEC9D1}" type="pres">
      <dgm:prSet presAssocID="{5FADDAE5-92C9-4595-B720-24F11BFAD0B7}" presName="linear" presStyleCnt="0">
        <dgm:presLayoutVars>
          <dgm:animLvl val="lvl"/>
          <dgm:resizeHandles val="exact"/>
        </dgm:presLayoutVars>
      </dgm:prSet>
      <dgm:spPr/>
    </dgm:pt>
    <dgm:pt modelId="{7EC47389-04AC-4EF1-886D-16FE9D2481F9}" type="pres">
      <dgm:prSet presAssocID="{A71A0025-B7E3-4315-9F4A-08278871961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14A8B76-8EC5-42CE-A031-579363EFFEAC}" type="pres">
      <dgm:prSet presAssocID="{176CA168-0236-4909-AF81-10A95088EF9A}" presName="spacer" presStyleCnt="0"/>
      <dgm:spPr/>
    </dgm:pt>
    <dgm:pt modelId="{678C6D21-A806-44AB-95F9-F0408396AD9C}" type="pres">
      <dgm:prSet presAssocID="{B07E3E96-98FC-4C18-B58F-86A9B12B615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C1A88B5-9A37-4FAB-9ADA-F20ABBE6DBA2}" type="pres">
      <dgm:prSet presAssocID="{1B1FC8FB-B605-4108-900A-02CDC4EE1C0D}" presName="spacer" presStyleCnt="0"/>
      <dgm:spPr/>
    </dgm:pt>
    <dgm:pt modelId="{B6DAB64E-10CB-4643-BF23-A5D0F758DD5E}" type="pres">
      <dgm:prSet presAssocID="{1CA41B7E-10AA-4F48-B120-8D82EDAF57E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8EAB913-C5D9-424C-AC9C-822AE48902B1}" type="pres">
      <dgm:prSet presAssocID="{2146DAFB-4775-439D-855B-A78ED5701BDE}" presName="spacer" presStyleCnt="0"/>
      <dgm:spPr/>
    </dgm:pt>
    <dgm:pt modelId="{A98BD436-F997-47E4-9147-CF875D05AD13}" type="pres">
      <dgm:prSet presAssocID="{F89416F1-501D-47F5-BF0A-95B4B9A3608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0410EBD-1C79-40B6-9880-BAC391803B6C}" type="pres">
      <dgm:prSet presAssocID="{2096051A-145C-48A7-818B-03259BE28E48}" presName="spacer" presStyleCnt="0"/>
      <dgm:spPr/>
    </dgm:pt>
    <dgm:pt modelId="{B1F7C634-617C-4ADC-9B1C-CB4FFE6580F5}" type="pres">
      <dgm:prSet presAssocID="{3891049A-9B1D-4D03-A6CF-C083BD68E2C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BD6C109-4A99-4E60-A27F-C1FD5CDC75A5}" type="presOf" srcId="{1CA41B7E-10AA-4F48-B120-8D82EDAF57EB}" destId="{B6DAB64E-10CB-4643-BF23-A5D0F758DD5E}" srcOrd="0" destOrd="0" presId="urn:microsoft.com/office/officeart/2005/8/layout/vList2"/>
    <dgm:cxn modelId="{27BADB4D-B416-44D1-A078-3DFF48C9A309}" srcId="{5FADDAE5-92C9-4595-B720-24F11BFAD0B7}" destId="{3891049A-9B1D-4D03-A6CF-C083BD68E2C2}" srcOrd="4" destOrd="0" parTransId="{749627A0-F1A0-4F75-A3F1-060A8AE0F1FE}" sibTransId="{088292A5-3D78-44B7-B8D1-49608DEDBF85}"/>
    <dgm:cxn modelId="{05852B6E-471E-4DF1-80EB-C0C52C6D95EA}" type="presOf" srcId="{F89416F1-501D-47F5-BF0A-95B4B9A36082}" destId="{A98BD436-F997-47E4-9147-CF875D05AD13}" srcOrd="0" destOrd="0" presId="urn:microsoft.com/office/officeart/2005/8/layout/vList2"/>
    <dgm:cxn modelId="{E1AEAC73-EAA2-4658-88F3-125DE8ED528D}" srcId="{5FADDAE5-92C9-4595-B720-24F11BFAD0B7}" destId="{F89416F1-501D-47F5-BF0A-95B4B9A36082}" srcOrd="3" destOrd="0" parTransId="{A44EF8BB-7FD1-41F5-8287-C652390F450E}" sibTransId="{2096051A-145C-48A7-818B-03259BE28E48}"/>
    <dgm:cxn modelId="{64BE1B79-AC77-4724-B446-6EA82B461D6D}" type="presOf" srcId="{3891049A-9B1D-4D03-A6CF-C083BD68E2C2}" destId="{B1F7C634-617C-4ADC-9B1C-CB4FFE6580F5}" srcOrd="0" destOrd="0" presId="urn:microsoft.com/office/officeart/2005/8/layout/vList2"/>
    <dgm:cxn modelId="{3C130AB3-0FD1-4DBE-AF45-8CFCE749B19B}" type="presOf" srcId="{B07E3E96-98FC-4C18-B58F-86A9B12B615F}" destId="{678C6D21-A806-44AB-95F9-F0408396AD9C}" srcOrd="0" destOrd="0" presId="urn:microsoft.com/office/officeart/2005/8/layout/vList2"/>
    <dgm:cxn modelId="{28FCE7C0-F5A4-4A57-AE16-970948D371FF}" type="presOf" srcId="{5FADDAE5-92C9-4595-B720-24F11BFAD0B7}" destId="{17E83F3E-A513-450A-ACE2-69D4E5DEC9D1}" srcOrd="0" destOrd="0" presId="urn:microsoft.com/office/officeart/2005/8/layout/vList2"/>
    <dgm:cxn modelId="{CE7E03DE-87A2-42D0-A94C-23B7897F82AC}" srcId="{5FADDAE5-92C9-4595-B720-24F11BFAD0B7}" destId="{B07E3E96-98FC-4C18-B58F-86A9B12B615F}" srcOrd="1" destOrd="0" parTransId="{A154A55E-9513-4C76-9E30-C8D3A99BD4B2}" sibTransId="{1B1FC8FB-B605-4108-900A-02CDC4EE1C0D}"/>
    <dgm:cxn modelId="{A18CAFE2-7393-4929-AE22-55971DB40B44}" srcId="{5FADDAE5-92C9-4595-B720-24F11BFAD0B7}" destId="{A71A0025-B7E3-4315-9F4A-08278871961A}" srcOrd="0" destOrd="0" parTransId="{71FDA527-4B41-448A-8B99-A3156AB42CE2}" sibTransId="{176CA168-0236-4909-AF81-10A95088EF9A}"/>
    <dgm:cxn modelId="{B1ECB1E7-28A1-45E4-B9DE-8B24CCC1405D}" srcId="{5FADDAE5-92C9-4595-B720-24F11BFAD0B7}" destId="{1CA41B7E-10AA-4F48-B120-8D82EDAF57EB}" srcOrd="2" destOrd="0" parTransId="{65DAEEB2-B36A-4FDD-B1F4-E65696D2AC2B}" sibTransId="{2146DAFB-4775-439D-855B-A78ED5701BDE}"/>
    <dgm:cxn modelId="{4E08C1F1-112F-49F2-ACFA-FC728A1D6697}" type="presOf" srcId="{A71A0025-B7E3-4315-9F4A-08278871961A}" destId="{7EC47389-04AC-4EF1-886D-16FE9D2481F9}" srcOrd="0" destOrd="0" presId="urn:microsoft.com/office/officeart/2005/8/layout/vList2"/>
    <dgm:cxn modelId="{12310527-DB4F-4842-BE2C-E7081ECF9D6C}" type="presParOf" srcId="{17E83F3E-A513-450A-ACE2-69D4E5DEC9D1}" destId="{7EC47389-04AC-4EF1-886D-16FE9D2481F9}" srcOrd="0" destOrd="0" presId="urn:microsoft.com/office/officeart/2005/8/layout/vList2"/>
    <dgm:cxn modelId="{2F6D980D-0EEE-48BD-A35F-7A908B00378D}" type="presParOf" srcId="{17E83F3E-A513-450A-ACE2-69D4E5DEC9D1}" destId="{314A8B76-8EC5-42CE-A031-579363EFFEAC}" srcOrd="1" destOrd="0" presId="urn:microsoft.com/office/officeart/2005/8/layout/vList2"/>
    <dgm:cxn modelId="{64DD637C-F26F-4AD1-AA7E-C7AE2EAD4FB6}" type="presParOf" srcId="{17E83F3E-A513-450A-ACE2-69D4E5DEC9D1}" destId="{678C6D21-A806-44AB-95F9-F0408396AD9C}" srcOrd="2" destOrd="0" presId="urn:microsoft.com/office/officeart/2005/8/layout/vList2"/>
    <dgm:cxn modelId="{B387EC83-3648-485F-BCDB-9EC0DE9CBB2B}" type="presParOf" srcId="{17E83F3E-A513-450A-ACE2-69D4E5DEC9D1}" destId="{EC1A88B5-9A37-4FAB-9ADA-F20ABBE6DBA2}" srcOrd="3" destOrd="0" presId="urn:microsoft.com/office/officeart/2005/8/layout/vList2"/>
    <dgm:cxn modelId="{7C81E3CD-2CC3-49FD-99EE-EE5491A32325}" type="presParOf" srcId="{17E83F3E-A513-450A-ACE2-69D4E5DEC9D1}" destId="{B6DAB64E-10CB-4643-BF23-A5D0F758DD5E}" srcOrd="4" destOrd="0" presId="urn:microsoft.com/office/officeart/2005/8/layout/vList2"/>
    <dgm:cxn modelId="{435BC73E-E08E-4940-8F85-248C003D8167}" type="presParOf" srcId="{17E83F3E-A513-450A-ACE2-69D4E5DEC9D1}" destId="{68EAB913-C5D9-424C-AC9C-822AE48902B1}" srcOrd="5" destOrd="0" presId="urn:microsoft.com/office/officeart/2005/8/layout/vList2"/>
    <dgm:cxn modelId="{564104AE-EBA3-4AC8-AC95-A15E5846FEE0}" type="presParOf" srcId="{17E83F3E-A513-450A-ACE2-69D4E5DEC9D1}" destId="{A98BD436-F997-47E4-9147-CF875D05AD13}" srcOrd="6" destOrd="0" presId="urn:microsoft.com/office/officeart/2005/8/layout/vList2"/>
    <dgm:cxn modelId="{27A2D98B-A278-4033-8CC4-C9EA45C7A8B7}" type="presParOf" srcId="{17E83F3E-A513-450A-ACE2-69D4E5DEC9D1}" destId="{30410EBD-1C79-40B6-9880-BAC391803B6C}" srcOrd="7" destOrd="0" presId="urn:microsoft.com/office/officeart/2005/8/layout/vList2"/>
    <dgm:cxn modelId="{A48BE71D-0AA6-4AEC-9B03-E6DD8718976E}" type="presParOf" srcId="{17E83F3E-A513-450A-ACE2-69D4E5DEC9D1}" destId="{B1F7C634-617C-4ADC-9B1C-CB4FFE6580F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C47389-04AC-4EF1-886D-16FE9D2481F9}">
      <dsp:nvSpPr>
        <dsp:cNvPr id="0" name=""/>
        <dsp:cNvSpPr/>
      </dsp:nvSpPr>
      <dsp:spPr>
        <a:xfrm>
          <a:off x="0" y="64196"/>
          <a:ext cx="5867399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Real Estate Flexibility, some buildings’ configuration more adaptable than others. </a:t>
          </a:r>
        </a:p>
      </dsp:txBody>
      <dsp:txXfrm>
        <a:off x="39580" y="103776"/>
        <a:ext cx="5788239" cy="731649"/>
      </dsp:txXfrm>
    </dsp:sp>
    <dsp:sp modelId="{678C6D21-A806-44AB-95F9-F0408396AD9C}">
      <dsp:nvSpPr>
        <dsp:cNvPr id="0" name=""/>
        <dsp:cNvSpPr/>
      </dsp:nvSpPr>
      <dsp:spPr>
        <a:xfrm>
          <a:off x="0" y="935486"/>
          <a:ext cx="5867399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Floor plates, windows, plumbing (from 4 bathrooms per floor to 50)</a:t>
          </a:r>
        </a:p>
      </dsp:txBody>
      <dsp:txXfrm>
        <a:off x="39580" y="975066"/>
        <a:ext cx="5788239" cy="731649"/>
      </dsp:txXfrm>
    </dsp:sp>
    <dsp:sp modelId="{B6DAB64E-10CB-4643-BF23-A5D0F758DD5E}">
      <dsp:nvSpPr>
        <dsp:cNvPr id="0" name=""/>
        <dsp:cNvSpPr/>
      </dsp:nvSpPr>
      <dsp:spPr>
        <a:xfrm>
          <a:off x="0" y="1806776"/>
          <a:ext cx="5867399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Access, efficiency, zoning</a:t>
          </a:r>
        </a:p>
      </dsp:txBody>
      <dsp:txXfrm>
        <a:off x="39580" y="1846356"/>
        <a:ext cx="5788239" cy="731649"/>
      </dsp:txXfrm>
    </dsp:sp>
    <dsp:sp modelId="{A98BD436-F997-47E4-9147-CF875D05AD13}">
      <dsp:nvSpPr>
        <dsp:cNvPr id="0" name=""/>
        <dsp:cNvSpPr/>
      </dsp:nvSpPr>
      <dsp:spPr>
        <a:xfrm>
          <a:off x="0" y="2678066"/>
          <a:ext cx="5867399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Façade adaptability, Light and Air</a:t>
          </a:r>
        </a:p>
      </dsp:txBody>
      <dsp:txXfrm>
        <a:off x="39580" y="2717646"/>
        <a:ext cx="5788239" cy="731649"/>
      </dsp:txXfrm>
    </dsp:sp>
    <dsp:sp modelId="{B1F7C634-617C-4ADC-9B1C-CB4FFE6580F5}">
      <dsp:nvSpPr>
        <dsp:cNvPr id="0" name=""/>
        <dsp:cNvSpPr/>
      </dsp:nvSpPr>
      <dsp:spPr>
        <a:xfrm>
          <a:off x="0" y="3549356"/>
          <a:ext cx="5867399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Broad Exchange, Metroloft, Silverstein, Rudin, many others</a:t>
          </a:r>
        </a:p>
      </dsp:txBody>
      <dsp:txXfrm>
        <a:off x="39580" y="3588936"/>
        <a:ext cx="5788239" cy="731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872108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693daa43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5693daa43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dirty="0"/>
              <a:t>Recycling Land and Buildings</a:t>
            </a:r>
            <a:endParaRPr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Barry Hersh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New York University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SPS Schack Institute of Real Estate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595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          </a:t>
            </a:r>
            <a:r>
              <a:rPr lang="en-US" sz="3600" b="1" dirty="0"/>
              <a:t>Adaptive Reuse: New Uses for Old Buildings</a:t>
            </a:r>
            <a:endParaRPr sz="3600" b="1"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228600" y="1257300"/>
            <a:ext cx="6172199" cy="4919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Adaptive reuse: </a:t>
            </a:r>
            <a:r>
              <a:rPr lang="en-US" dirty="0"/>
              <a:t>the process of </a:t>
            </a:r>
            <a:r>
              <a:rPr lang="en-US" b="1" dirty="0"/>
              <a:t>reusing</a:t>
            </a:r>
            <a:r>
              <a:rPr lang="en-US" dirty="0"/>
              <a:t> an existing building for a purpose other than which it was originally built or designed for. </a:t>
            </a:r>
            <a:r>
              <a:rPr lang="en-US" b="1" dirty="0"/>
              <a:t>Adaptive reuse</a:t>
            </a:r>
            <a:r>
              <a:rPr lang="en-US" dirty="0"/>
              <a:t> is an effective tool for optimizing the performance of built assets.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Adaptive Reuse </a:t>
            </a:r>
            <a:r>
              <a:rPr lang="en-US" dirty="0"/>
              <a:t>may be </a:t>
            </a:r>
            <a:r>
              <a:rPr lang="en-US" b="1" dirty="0"/>
              <a:t>Renovation</a:t>
            </a:r>
            <a:r>
              <a:rPr lang="en-US" dirty="0"/>
              <a:t>, and may be tied to </a:t>
            </a:r>
            <a:r>
              <a:rPr lang="en-US" b="1" dirty="0"/>
              <a:t>Historic Restoration </a:t>
            </a:r>
            <a:r>
              <a:rPr lang="en-US" dirty="0"/>
              <a:t>meeting SHPO requirements.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Adaptive Reuse </a:t>
            </a:r>
            <a:r>
              <a:rPr lang="en-US" dirty="0"/>
              <a:t>often</a:t>
            </a:r>
            <a:r>
              <a:rPr lang="en-US" b="1" dirty="0"/>
              <a:t> </a:t>
            </a:r>
            <a:r>
              <a:rPr lang="en-US" dirty="0"/>
              <a:t>saves embedded </a:t>
            </a:r>
            <a:r>
              <a:rPr lang="en-US" b="1" dirty="0"/>
              <a:t>energy</a:t>
            </a:r>
            <a:r>
              <a:rPr lang="en-US" dirty="0"/>
              <a:t> and popular with </a:t>
            </a:r>
            <a:r>
              <a:rPr lang="en-US" b="1" dirty="0"/>
              <a:t>community</a:t>
            </a:r>
            <a:endParaRPr b="1" dirty="0"/>
          </a:p>
        </p:txBody>
      </p:sp>
      <p:pic>
        <p:nvPicPr>
          <p:cNvPr id="92" name="Google Shape;92;p14" descr="Image result for adaptive reuse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781800" y="1524000"/>
            <a:ext cx="4900246" cy="357526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6934200" y="5181600"/>
            <a:ext cx="3809999" cy="284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Empire Stores, Dumbo Brooklyn NY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Historic Restoration of Exterior </a:t>
            </a:r>
            <a:br>
              <a:rPr lang="en-US"/>
            </a:br>
            <a:r>
              <a:rPr lang="en-US"/>
              <a:t>              Adaptive Reuse of Interior</a:t>
            </a:r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2"/>
          </p:nvPr>
        </p:nvSpPr>
        <p:spPr>
          <a:xfrm>
            <a:off x="6172199" y="1825625"/>
            <a:ext cx="539847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Jefferson Market Library, Greenwich Ave, New York, NY</a:t>
            </a:r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Built in 1875 as a court house, then a women’s prison, then a market and saved by local groups </a:t>
            </a:r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Original design by F. C. Withers and </a:t>
            </a:r>
            <a:r>
              <a:rPr lang="en-US" dirty="0" err="1"/>
              <a:t>Cavert</a:t>
            </a:r>
            <a:r>
              <a:rPr lang="en-US" dirty="0"/>
              <a:t> Vaux, reuse design by Giorgio </a:t>
            </a:r>
            <a:r>
              <a:rPr lang="en-US" dirty="0" err="1"/>
              <a:t>Cavaglieri</a:t>
            </a:r>
            <a:r>
              <a:rPr lang="en-US" dirty="0"/>
              <a:t> in 1965</a:t>
            </a:r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Seen of several famous trials and now interior spaces used for various library functions</a:t>
            </a:r>
          </a:p>
          <a:p>
            <a:pPr marL="228600" lvl="0" indent="-508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dirty="0"/>
          </a:p>
        </p:txBody>
      </p:sp>
      <p:pic>
        <p:nvPicPr>
          <p:cNvPr id="100" name="Google Shape;100;p15" descr="https://newyorkyimby.com/wp-content/uploads/2015/12/10522563_10153227155934434_2063689394115365623_n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53331" y="1825625"/>
            <a:ext cx="4351338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07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      Issues in Adaptive Reuse</a:t>
            </a:r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body" idx="1"/>
          </p:nvPr>
        </p:nvSpPr>
        <p:spPr>
          <a:xfrm>
            <a:off x="838199" y="1385456"/>
            <a:ext cx="5580185" cy="479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Can this building be efficiently reused?  Will market accept new uses?</a:t>
            </a:r>
            <a:endParaRPr sz="259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Cost of renovation, compared to new construction, especially skills for historic restoration</a:t>
            </a:r>
            <a:endParaRPr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Will zoning permit new uses?</a:t>
            </a:r>
            <a:endParaRPr sz="259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Are there environmental concerns, especially for use by children (lead paint, asbestos)</a:t>
            </a:r>
            <a:endParaRPr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American Disabilities Act access requirements</a:t>
            </a:r>
            <a:endParaRPr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Sustainability: benefits of reusing structure, energy efficiency</a:t>
            </a:r>
            <a:endParaRPr/>
          </a:p>
        </p:txBody>
      </p:sp>
      <p:pic>
        <p:nvPicPr>
          <p:cNvPr id="115" name="Google Shape;115;p17" descr="Image result for silo to hotel ohio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315201" y="1556238"/>
            <a:ext cx="3745522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/>
          <p:nvPr/>
        </p:nvSpPr>
        <p:spPr>
          <a:xfrm flipH="1">
            <a:off x="7744463" y="5987561"/>
            <a:ext cx="33162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Concrete silos to hotel, Akron OH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Bethlehem, PA Steel Mill to Steel Stacks Arts and Cultural Center + Casino and Hotel </a:t>
            </a:r>
            <a:endParaRPr dirty="0"/>
          </a:p>
        </p:txBody>
      </p:sp>
      <p:pic>
        <p:nvPicPr>
          <p:cNvPr id="122" name="Google Shape;122;p18" descr="Image result for Bethlehem steel stacks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8262" y="2143267"/>
            <a:ext cx="6013938" cy="384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A06834-9D68-92BA-CEFE-A11D5ECDB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560" y="1981200"/>
            <a:ext cx="4945583" cy="37823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01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br>
              <a:rPr lang="en-US" sz="3959"/>
            </a:br>
            <a:r>
              <a:rPr lang="en-US" sz="3959"/>
              <a:t>Residential Adaptive Reuse</a:t>
            </a:r>
            <a:br>
              <a:rPr lang="en-US" sz="3959"/>
            </a:br>
            <a:endParaRPr sz="3959"/>
          </a:p>
        </p:txBody>
      </p:sp>
      <p:pic>
        <p:nvPicPr>
          <p:cNvPr id="138" name="Google Shape;138;p20" descr="https://charteroakcommunities.org/assets/uploads/properties/Wormser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1895404"/>
            <a:ext cx="5181600" cy="345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/>
          <p:nvPr/>
        </p:nvSpPr>
        <p:spPr>
          <a:xfrm>
            <a:off x="685800" y="5728494"/>
            <a:ext cx="523470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Wormser Senior Housing, former Vine Street School, Stamford CT</a:t>
            </a:r>
            <a:endParaRPr sz="1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20" descr="http://mediad.publicbroadcasting.net/p/wamc/files/styles/large/public/201212/Ludlow_Mill_exterior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594727" y="1949766"/>
            <a:ext cx="4830654" cy="334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/>
          <p:nvPr/>
        </p:nvSpPr>
        <p:spPr>
          <a:xfrm flipH="1">
            <a:off x="6927273" y="5728494"/>
            <a:ext cx="305723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Ludlow Mills Apartments, MA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>
            <a:spLocks noGrp="1"/>
          </p:cNvSpPr>
          <p:nvPr>
            <p:ph type="title"/>
          </p:nvPr>
        </p:nvSpPr>
        <p:spPr>
          <a:xfrm>
            <a:off x="1798825" y="365125"/>
            <a:ext cx="95550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Firehouse to Residence with the Pole</a:t>
            </a:r>
            <a:endParaRPr/>
          </a:p>
        </p:txBody>
      </p:sp>
      <p:sp>
        <p:nvSpPr>
          <p:cNvPr id="157" name="Google Shape;15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9" name="Google Shape;15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250" y="1825625"/>
            <a:ext cx="5671952" cy="435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2137" y="1825625"/>
            <a:ext cx="5051675" cy="435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/>
          <a:lstStyle/>
          <a:p>
            <a:r>
              <a:rPr lang="en-US" dirty="0"/>
              <a:t>                      Office to Residential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520" y="1905000"/>
            <a:ext cx="5799893" cy="370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28" name="Text Placeholder 2">
            <a:extLst>
              <a:ext uri="{FF2B5EF4-FFF2-40B4-BE49-F238E27FC236}">
                <a16:creationId xmlns:a16="http://schemas.microsoft.com/office/drawing/2014/main" id="{9882E72D-5006-4DEC-01B8-293345FF2DB4}"/>
              </a:ext>
            </a:extLst>
          </p:cNvPr>
          <p:cNvGraphicFramePr/>
          <p:nvPr/>
        </p:nvGraphicFramePr>
        <p:xfrm>
          <a:off x="152400" y="1752600"/>
          <a:ext cx="5867400" cy="442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4177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Office to Residential Case Study</a:t>
            </a:r>
            <a:br>
              <a:rPr lang="en-US" dirty="0"/>
            </a:br>
            <a:r>
              <a:rPr lang="en-US" dirty="0"/>
              <a:t>                 Broad Exchange Building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825625"/>
            <a:ext cx="4572000" cy="4351338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1902 Historic Landmark</a:t>
            </a:r>
          </a:p>
          <a:p>
            <a:pPr marL="114300" indent="0">
              <a:buNone/>
            </a:pPr>
            <a:r>
              <a:rPr lang="en-US" dirty="0"/>
              <a:t>Across from NY Stock Exchange</a:t>
            </a:r>
          </a:p>
          <a:p>
            <a:pPr marL="114300" indent="0">
              <a:buNone/>
            </a:pPr>
            <a:r>
              <a:rPr lang="en-US" dirty="0"/>
              <a:t>22 stories, 325,000 SF, </a:t>
            </a:r>
          </a:p>
          <a:p>
            <a:pPr marL="114300" indent="0">
              <a:buNone/>
            </a:pPr>
            <a:r>
              <a:rPr lang="en-US" dirty="0"/>
              <a:t>LCOR   360 condos</a:t>
            </a:r>
          </a:p>
          <a:p>
            <a:pPr marL="114300" indent="0">
              <a:buNone/>
            </a:pPr>
            <a:r>
              <a:rPr lang="en-US" dirty="0"/>
              <a:t>Specific market</a:t>
            </a:r>
          </a:p>
          <a:p>
            <a:pPr marL="114300" indent="0">
              <a:buNone/>
            </a:pPr>
            <a:r>
              <a:rPr lang="en-US" dirty="0"/>
              <a:t>Lower Manhattan Financial District Residential Conversion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err="1"/>
              <a:t>Russelll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91600" y="2255180"/>
            <a:ext cx="2960522" cy="3830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90689"/>
            <a:ext cx="3733800" cy="463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915400" y="1633210"/>
            <a:ext cx="32766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en-US" dirty="0"/>
              <a:t>Russell </a:t>
            </a:r>
            <a:r>
              <a:rPr lang="en-US" dirty="0" err="1"/>
              <a:t>Shorto</a:t>
            </a:r>
            <a:r>
              <a:rPr lang="en-US" dirty="0"/>
              <a:t>  Barry </a:t>
            </a:r>
            <a:r>
              <a:rPr lang="en-US" dirty="0" err="1"/>
              <a:t>Hersh</a:t>
            </a:r>
            <a:r>
              <a:rPr lang="en-US" dirty="0"/>
              <a:t> t Broad Exchange talk, Oct 2023</a:t>
            </a:r>
          </a:p>
        </p:txBody>
      </p:sp>
    </p:spTree>
    <p:extLst>
      <p:ext uri="{BB962C8B-B14F-4D97-AF65-F5344CB8AC3E}">
        <p14:creationId xmlns:p14="http://schemas.microsoft.com/office/powerpoint/2010/main" val="1949375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58" y="381000"/>
            <a:ext cx="11062142" cy="6220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0652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354A2-B245-AFCD-47FD-7D98F29B9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2399"/>
            <a:ext cx="10515600" cy="1843088"/>
          </a:xfrm>
        </p:spPr>
        <p:txBody>
          <a:bodyPr/>
          <a:lstStyle/>
          <a:p>
            <a:r>
              <a:rPr lang="en-US" sz="2400" dirty="0"/>
              <a:t>Manresa Island,  Norwalk, 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5ECA6-A92D-EB33-DD5F-7EA0B5861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3958264"/>
            <a:ext cx="5867400" cy="2823535"/>
          </a:xfrm>
        </p:spPr>
        <p:txBody>
          <a:bodyPr/>
          <a:lstStyle/>
          <a:p>
            <a:pPr marL="114300" indent="0">
              <a:buNone/>
            </a:pPr>
            <a:r>
              <a:rPr lang="en-US" sz="2000" dirty="0"/>
              <a:t>Marsh land, Agriculture, 1800s</a:t>
            </a:r>
          </a:p>
          <a:p>
            <a:pPr marL="114300" indent="0">
              <a:buNone/>
            </a:pPr>
            <a:r>
              <a:rPr lang="en-US" sz="2000" dirty="0"/>
              <a:t>Religious Retreat 1900s</a:t>
            </a:r>
          </a:p>
          <a:p>
            <a:pPr marL="114300" indent="0">
              <a:buNone/>
            </a:pPr>
            <a:r>
              <a:rPr lang="en-US" sz="2000" dirty="0"/>
              <a:t>Power Plant built in 1953, closed in 2013</a:t>
            </a:r>
          </a:p>
          <a:p>
            <a:pPr marL="114300" indent="0">
              <a:buNone/>
            </a:pPr>
            <a:r>
              <a:rPr lang="en-US" sz="2000" dirty="0"/>
              <a:t>Contracted to Argent Properties 2023</a:t>
            </a:r>
          </a:p>
          <a:p>
            <a:pPr marL="114300" indent="0">
              <a:buNone/>
            </a:pPr>
            <a:r>
              <a:rPr lang="en-US" sz="2000" dirty="0" err="1"/>
              <a:t>Mchord</a:t>
            </a:r>
            <a:r>
              <a:rPr lang="en-US" sz="2000" dirty="0"/>
              <a:t> family pays for $40MM for park 2024</a:t>
            </a:r>
          </a:p>
          <a:p>
            <a:pPr marL="114300" indent="0">
              <a:buNone/>
            </a:pPr>
            <a:r>
              <a:rPr lang="en-US" sz="2000" dirty="0"/>
              <a:t>Park design by Scape and BIG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ABE36-9330-C92F-6B64-C2431F54DEF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Ariel view of Manresa Island, Norwalk, Connecticut">
            <a:extLst>
              <a:ext uri="{FF2B5EF4-FFF2-40B4-BE49-F238E27FC236}">
                <a16:creationId xmlns:a16="http://schemas.microsoft.com/office/drawing/2014/main" id="{E487E12B-C633-51A8-3029-E0A2EA8DD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1" r="18878" b="2"/>
          <a:stretch/>
        </p:blipFill>
        <p:spPr bwMode="auto">
          <a:xfrm>
            <a:off x="914400" y="990600"/>
            <a:ext cx="3276600" cy="2931947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216DC7-4DC5-4699-AE86-A2E0C4F51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609600"/>
            <a:ext cx="6629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09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436</Words>
  <Application>Microsoft Office PowerPoint</Application>
  <PresentationFormat>Widescreen</PresentationFormat>
  <Paragraphs>49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Recycling Land and Buildings</vt:lpstr>
      <vt:lpstr>          Adaptive Reuse: New Uses for Old Buildings</vt:lpstr>
      <vt:lpstr>            Historic Restoration of Exterior                Adaptive Reuse of Interior</vt:lpstr>
      <vt:lpstr>                  Issues in Adaptive Reuse</vt:lpstr>
      <vt:lpstr>Bethlehem, PA Steel Mill to Steel Stacks Arts and Cultural Center + Casino and Hotel </vt:lpstr>
      <vt:lpstr> Residential Adaptive Reuse </vt:lpstr>
      <vt:lpstr>Firehouse to Residence with the Pole</vt:lpstr>
      <vt:lpstr>                      Office to Residential</vt:lpstr>
      <vt:lpstr>             Office to Residential Case Study                  Broad Exchange Building</vt:lpstr>
      <vt:lpstr>PowerPoint Presentation</vt:lpstr>
      <vt:lpstr>Manresa Island,  Norwalk, 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Reuse</dc:title>
  <dc:creator>Barry</dc:creator>
  <cp:lastModifiedBy>Barry Hersh</cp:lastModifiedBy>
  <cp:revision>13</cp:revision>
  <dcterms:modified xsi:type="dcterms:W3CDTF">2026-03-12T15:11:37Z</dcterms:modified>
</cp:coreProperties>
</file>