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Anton"/>
      <p:regular r:id="rId23"/>
    </p:embeddedFont>
    <p:embeddedFont>
      <p:font typeface="Montserrat"/>
      <p:bold r:id="rId24"/>
      <p:boldItalic r:id="rId25"/>
    </p:embeddedFont>
    <p:embeddedFont>
      <p:font typeface="Montserrat Medium"/>
      <p:regular r:id="rId26"/>
      <p:bold r:id="rId27"/>
      <p:italic r:id="rId28"/>
      <p:boldItalic r:id="rId29"/>
    </p:embeddedFont>
    <p:embeddedFont>
      <p:font typeface="Open Sans ExtraBold"/>
      <p:bold r:id="rId30"/>
      <p:boldItalic r:id="rId31"/>
    </p:embeddedFont>
    <p:embeddedFont>
      <p:font typeface="Open Sans Medium"/>
      <p:regular r:id="rId32"/>
      <p:bold r:id="rId33"/>
      <p:italic r:id="rId34"/>
      <p:boldItalic r:id="rId35"/>
    </p:embeddedFont>
    <p:embeddedFont>
      <p:font typeface="Montserrat ExtraBold"/>
      <p:bold r:id="rId36"/>
      <p:boldItalic r:id="rId37"/>
    </p:embeddedFont>
    <p:embeddedFont>
      <p:font typeface="Open Sans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italic.fntdata"/><Relationship Id="rId20" Type="http://schemas.openxmlformats.org/officeDocument/2006/relationships/slide" Target="slides/slide14.xml"/><Relationship Id="rId41" Type="http://schemas.openxmlformats.org/officeDocument/2006/relationships/font" Target="fonts/OpenSans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Montserrat-bold.fntdata"/><Relationship Id="rId23" Type="http://schemas.openxmlformats.org/officeDocument/2006/relationships/font" Target="fonts/Anto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Medium-regular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MontserratMedium-italic.fntdata"/><Relationship Id="rId27" Type="http://schemas.openxmlformats.org/officeDocument/2006/relationships/font" Target="fonts/MontserratMedium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Medium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ExtraBold-boldItalic.fntdata"/><Relationship Id="rId30" Type="http://schemas.openxmlformats.org/officeDocument/2006/relationships/font" Target="fonts/OpenSansExtraBold-bold.fntdata"/><Relationship Id="rId11" Type="http://schemas.openxmlformats.org/officeDocument/2006/relationships/slide" Target="slides/slide5.xml"/><Relationship Id="rId33" Type="http://schemas.openxmlformats.org/officeDocument/2006/relationships/font" Target="fonts/OpenSansMedium-bold.fntdata"/><Relationship Id="rId10" Type="http://schemas.openxmlformats.org/officeDocument/2006/relationships/slide" Target="slides/slide4.xml"/><Relationship Id="rId32" Type="http://schemas.openxmlformats.org/officeDocument/2006/relationships/font" Target="fonts/OpenSansMedium-regular.fntdata"/><Relationship Id="rId13" Type="http://schemas.openxmlformats.org/officeDocument/2006/relationships/slide" Target="slides/slide7.xml"/><Relationship Id="rId35" Type="http://schemas.openxmlformats.org/officeDocument/2006/relationships/font" Target="fonts/OpenSansMedium-boldItalic.fntdata"/><Relationship Id="rId12" Type="http://schemas.openxmlformats.org/officeDocument/2006/relationships/slide" Target="slides/slide6.xml"/><Relationship Id="rId34" Type="http://schemas.openxmlformats.org/officeDocument/2006/relationships/font" Target="fonts/OpenSansMedium-italic.fntdata"/><Relationship Id="rId15" Type="http://schemas.openxmlformats.org/officeDocument/2006/relationships/slide" Target="slides/slide9.xml"/><Relationship Id="rId37" Type="http://schemas.openxmlformats.org/officeDocument/2006/relationships/font" Target="fonts/MontserratExtraBold-boldItalic.fntdata"/><Relationship Id="rId14" Type="http://schemas.openxmlformats.org/officeDocument/2006/relationships/slide" Target="slides/slide8.xml"/><Relationship Id="rId36" Type="http://schemas.openxmlformats.org/officeDocument/2006/relationships/font" Target="fonts/MontserratExtraBold-bold.fntdata"/><Relationship Id="rId17" Type="http://schemas.openxmlformats.org/officeDocument/2006/relationships/slide" Target="slides/slide11.xml"/><Relationship Id="rId39" Type="http://schemas.openxmlformats.org/officeDocument/2006/relationships/font" Target="fonts/OpenSans-bold.fntdata"/><Relationship Id="rId16" Type="http://schemas.openxmlformats.org/officeDocument/2006/relationships/slide" Target="slides/slide10.xml"/><Relationship Id="rId38" Type="http://schemas.openxmlformats.org/officeDocument/2006/relationships/font" Target="fonts/OpenSans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93a887c23f_0_8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7" name="Google Shape;127;g393a887c23f_0_8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28" name="Google Shape;128;g393a887c23f_0_89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93a887c23f_0_89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“Hello everyone. I’m Christine from Renewable Recycling, Inc, and today I’ll share how our unique approach to mattress recycling is transforming waste into opportunity — creating a cleaner, more sustainable future for our communities.”</a:t>
            </a:r>
            <a:endParaRPr/>
          </a:p>
        </p:txBody>
      </p:sp>
      <p:sp>
        <p:nvSpPr>
          <p:cNvPr id="130" name="Google Shape;130;g393a887c23f_0_89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1" name="Google Shape;131;g393a887c23f_0_89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9fee87c5ee_2_11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7" name="Google Shape;157;g39fee87c5ee_2_11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58" name="Google Shape;158;g39fee87c5ee_2_11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39fee87c5ee_2_1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“RRI is dedicated to closing the loop on mattress waste. We combine innovation, technology, and collaboration to make recycling efficient and scalable.”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Renewable Recycling Inc is a woman-owned, DEC-Registered Recycling Facility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 has pioneered an effective system that processes difficult to recycle items, including mattresses, carpeting, ceiling tiles, linens &amp; clothing - turning waste into new resources.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 diverts thousands of tons of bulky waste from landfills each year and provides critical tonnage diversion reporting.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turn recycled materials into end products, with a spotlight on its dense pack/blown-in insulation products.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all goes back to our original mission - Saving the Earth One Mattress At A Time.</a:t>
            </a:r>
            <a:endParaRPr/>
          </a:p>
        </p:txBody>
      </p:sp>
      <p:sp>
        <p:nvSpPr>
          <p:cNvPr id="160" name="Google Shape;160;g39fee87c5ee_2_11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61" name="Google Shape;161;g39fee87c5ee_2_11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fee87c5ee_2_10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77" name="Google Shape;177;g39fee87c5ee_2_10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78" name="Google Shape;178;g39fee87c5ee_2_10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39fee87c5ee_2_10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“Mattresses are not only bulky and hard to handle, they also contribute significantly to landfill volume and environmental degradation. Communities are increasingly looking for smarter, scalable solutions.”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Toxic Chemicals: Mattresses contain flame retardants, polyurethane foam, and volatile organic compounds (VOCs).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Heavy Metals: The steel springs inside mattresses rust, releasing heavy metals into the environment.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Contaminating Liquid: Rainwater and snow seep through, creating a potent and toxic liquid known as leachate.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Leaking Liners: The U.S. Environmental Protection Agency (EPA) acknowledges that landfill liners will eventually fail leak, ultimately contaminating the surrounding ecosystem.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Groundwater Contamination: Leachate is highly concentrated &amp; poses a risk to drinking water and wildlife! </a:t>
            </a:r>
            <a:endParaRPr/>
          </a:p>
        </p:txBody>
      </p:sp>
      <p:sp>
        <p:nvSpPr>
          <p:cNvPr id="180" name="Google Shape;180;g39fee87c5ee_2_10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1" name="Google Shape;181;g39fee87c5ee_2_10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9fee87c5ee_2_22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2" name="Google Shape;192;g39fee87c5ee_2_22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3" name="Google Shape;193;g39fee87c5ee_2_22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9fee87c5ee_2_2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“This circular approach ensures every mattress has a second life, reducing environmental impact and supporting sustainability goals.”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 Processes 100% of the Materials we take in.’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Materials Are Blended Together  Through A Unique System.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RRI’s Proprietary IP OF All Natural Ingredients Are Added In For Maximum Fire Retardancy &amp; Insect Repellency.</a:t>
            </a:r>
            <a:endParaRPr/>
          </a:p>
        </p:txBody>
      </p:sp>
      <p:sp>
        <p:nvSpPr>
          <p:cNvPr id="195" name="Google Shape;195;g39fee87c5ee_2_22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6" name="Google Shape;196;g39fee87c5ee_2_22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9fee87c5ee_2_16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06" name="Google Shape;206;g39fee87c5ee_2_16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7" name="Google Shape;207;g39fee87c5ee_2_16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9fee87c5ee_2_16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Partnerships enable us to scale impact quickly. From city programs to corporate collaborations, our partners are essential in creating real change.”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RRI’s Diverse Partnerships Cover A Gamut of Diverse Industries.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Has A Common Goal: Handling Municipal Solid Waste and Finding Responsible Means of Handling &amp; Disposal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Municipalities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Waste Haulers/Transfer Stations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Owners/Property Management Companies: Public &amp; Private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&amp; Build: Architects, Demolition Teams, Building Developers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Mattress &amp; Furniture Companies/Wholesale &amp; Retail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Universities/Military Campuses</a:t>
            </a:r>
            <a:endParaRPr/>
          </a:p>
        </p:txBody>
      </p:sp>
      <p:sp>
        <p:nvSpPr>
          <p:cNvPr id="209" name="Google Shape;209;g39fee87c5ee_2_16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10" name="Google Shape;210;g39fee87c5ee_2_16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9fee87c5ee_2_13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4" name="Google Shape;234;g39fee87c5ee_2_13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5" name="Google Shape;235;g39fee87c5ee_2_13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39fee87c5ee_2_13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“Our proprietary automated systems allow us to process mattresses faster than ever before, increasing volume while maintaining precision and quality.”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EXPANDING ON TEXTILE MATERIALS FROM  CARPET, FLOORING, ACOUSTIC CEILING TILES, CARDBOARD, LINENS FOR A  CIRCULAR SOLUTION!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9fee87c5ee_2_13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8" name="Google Shape;238;g39fee87c5ee_2_13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912b24a01c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g3912b24a01c_1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c8ad69209c_0_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6" name="Google Shape;286;g3c8ad69209c_0_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7" name="Google Shape;287;g3c8ad69209c_0_0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g3c8ad69209c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“This circular approach ensures every mattress has a second life, reducing environmental impact and supporting sustainability goals.”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 Processes 100% of the Materials we take in.’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Materials Are Blended Together  Through A Unique System.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RRI’s Proprietary IP OF All Natural Ingredients Are Added In For Maximum Fire Retardancy &amp; Insect Repellency.</a:t>
            </a:r>
            <a:endParaRPr/>
          </a:p>
        </p:txBody>
      </p:sp>
      <p:sp>
        <p:nvSpPr>
          <p:cNvPr id="289" name="Google Shape;289;g3c8ad69209c_0_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0" name="Google Shape;290;g3c8ad69209c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925f971c8d_0_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00" name="Google Shape;300;g3925f971c8d_0_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1" name="Google Shape;301;g3925f971c8d_0_0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g3925f971c8d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“Thank you for your time. Together, we can transform mattress waste into opportunity, building cleaner communities for future generations.”</a:t>
            </a:r>
            <a:endParaRPr/>
          </a:p>
        </p:txBody>
      </p:sp>
      <p:sp>
        <p:nvSpPr>
          <p:cNvPr id="303" name="Google Shape;303;g3925f971c8d_0_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04" name="Google Shape;304;g3925f971c8d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9fee87c5ee_2_18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1" name="Google Shape;321;g39fee87c5ee_2_18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22" name="Google Shape;322;g39fee87c5ee_2_18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g39fee87c5ee_2_18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“Results speak for themselves — our programs have a measurable impact on both communities and the environment.”</a:t>
            </a:r>
            <a:endParaRPr/>
          </a:p>
        </p:txBody>
      </p:sp>
      <p:sp>
        <p:nvSpPr>
          <p:cNvPr id="324" name="Google Shape;324;g39fee87c5ee_2_18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5" name="Google Shape;325;g39fee87c5ee_2_18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9fee87c5ee_2_24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33" name="Google Shape;333;g39fee87c5ee_2_24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34" name="Google Shape;334;g39fee87c5ee_2_24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g39fee87c5ee_2_24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Verified Federal &amp; State ELAP LAb testing for Corrosiveness, Fire &amp; Insect Retardency, Sound Proofing, PFAS, VOCs MOCs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95%: mixed textiles + IP of Natural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Fire &amp; Insect Repellency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Meets And/OR Exceeds ATSM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Industry Standards! </a:t>
            </a:r>
            <a:endParaRPr/>
          </a:p>
        </p:txBody>
      </p:sp>
      <p:sp>
        <p:nvSpPr>
          <p:cNvPr id="336" name="Google Shape;336;g39fee87c5ee_2_24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37" name="Google Shape;337;g39fee87c5ee_2_24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9283735f0b_0_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4" name="Google Shape;354;g39283735f0b_0_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55" name="Google Shape;355;g39283735f0b_0_0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g39283735f0b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“Thank you for your time. Together, we can transform mattress waste into opportunity, building cleaner communities for future generations.”</a:t>
            </a:r>
            <a:endParaRPr/>
          </a:p>
        </p:txBody>
      </p:sp>
      <p:sp>
        <p:nvSpPr>
          <p:cNvPr id="357" name="Google Shape;357;g39283735f0b_0_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8" name="Google Shape;358;g39283735f0b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912b24a01c_0_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5" name="Google Shape;375;g3912b24a01c_0_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76" name="Google Shape;376;g3912b24a01c_0_7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g3912b24a01c_0_7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Partnerships enable us to scale impact quickly. From city programs to corporate collaborations, our partners are essential in creating real change.”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RRI’s Diverse Partnerships Cover A Gamut of Diverse Industries.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Has A Common Goal: Handling Municipal Solid Waste and Finding Responsible Means of Handling &amp; Disposal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Municipalities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Waste Haulers/Transfer Stations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Owners/Property Management Companies: Public &amp; Private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&amp; Build: Architects, Demolition Teams, Building Developers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Mattress &amp; Furniture Companies/Wholesale &amp; Retail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Universities/Military Campuses</a:t>
            </a:r>
            <a:endParaRPr/>
          </a:p>
        </p:txBody>
      </p:sp>
      <p:sp>
        <p:nvSpPr>
          <p:cNvPr id="378" name="Google Shape;378;g3912b24a01c_0_7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9" name="Google Shape;379;g3912b24a01c_0_7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aba3689351_0_3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10" name="Google Shape;410;g3aba3689351_0_3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11" name="Google Shape;411;g3aba3689351_0_36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g3aba3689351_0_3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Partnerships enable us to scale impact quickly. From city programs to corporate collaborations, our partners are essential in creating real change.”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RRI’s Diverse Partnerships Cover A Gamut of Diverse Industries.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Has A Common Goal: Handling Municipal Solid Waste and Finding Responsible Means of Handling &amp; Disposal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Municipalities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Waste Haulers/Transfer Stations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Owners/Property Management Companies: Public &amp; Private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&amp; Build: Architects, Demolition Teams, Building Developers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Mattress &amp; Furniture Companies/Wholesale &amp; Retail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Universities/Military Campuses</a:t>
            </a:r>
            <a:endParaRPr/>
          </a:p>
        </p:txBody>
      </p:sp>
      <p:sp>
        <p:nvSpPr>
          <p:cNvPr id="413" name="Google Shape;413;g3aba3689351_0_36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14" name="Google Shape;414;g3aba3689351_0_36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9fee87c5ee_2_19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41" name="Google Shape;441;g39fee87c5ee_2_19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42" name="Google Shape;442;g39fee87c5ee_2_19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g39fee87c5ee_2_19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“RRI programs are designed to support local policy goals, helping leaders implement actionable solutions to reduce waste.”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 Team Performs Research &amp; Investment To Expand It’s Recycling Process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 Concepts Insulation Product Made From 90% of Its Recycled Materials.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Rigorous Testing of It’s Processed Materials Through ELAP &amp; Federal Certified Labs, Favorable Results Have Allowed RRI To Submit B.U.D. To NYS DEC.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 For Tens of Thousands OF Textile tonnage Diverted From Landfills Across NYS &amp; US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2026: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Is Brought To Commercialization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RRI’s Begins Mass Manufacturing Of End Product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RRI Replicates Its Recycling &amp; Manufacturing Process To Upstate NY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Anticipated Volume Growth: 5x Current Capacity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Job Creation</a:t>
            </a:r>
            <a:endParaRPr/>
          </a:p>
        </p:txBody>
      </p:sp>
      <p:sp>
        <p:nvSpPr>
          <p:cNvPr id="444" name="Google Shape;444;g39fee87c5ee_2_19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45" name="Google Shape;445;g39fee87c5ee_2_19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93a887c23f_0_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5" name="Google Shape;455;g393a887c23f_0_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56" name="Google Shape;456;g393a887c23f_0_0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g393a887c23f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“Thank you for your time. Together, we can transform mattress waste into opportunity, building cleaner communities for future generations.”</a:t>
            </a:r>
            <a:endParaRPr/>
          </a:p>
        </p:txBody>
      </p:sp>
      <p:sp>
        <p:nvSpPr>
          <p:cNvPr id="458" name="Google Shape;458;g393a887c23f_0_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9" name="Google Shape;459;g393a887c23f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2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200" cy="19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00" cy="19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200" cy="23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50" y="-125850"/>
            <a:ext cx="22629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Relationship Id="rId4" Type="http://schemas.openxmlformats.org/officeDocument/2006/relationships/image" Target="../media/image17.png"/><Relationship Id="rId5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39.jpg"/><Relationship Id="rId5" Type="http://schemas.openxmlformats.org/officeDocument/2006/relationships/image" Target="../media/image42.jpg"/><Relationship Id="rId6" Type="http://schemas.openxmlformats.org/officeDocument/2006/relationships/image" Target="../media/image41.jpg"/><Relationship Id="rId7" Type="http://schemas.openxmlformats.org/officeDocument/2006/relationships/image" Target="../media/image13.jpg"/><Relationship Id="rId8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0" Type="http://schemas.openxmlformats.org/officeDocument/2006/relationships/image" Target="../media/image24.jpg"/><Relationship Id="rId9" Type="http://schemas.openxmlformats.org/officeDocument/2006/relationships/image" Target="../media/image29.jpg"/><Relationship Id="rId5" Type="http://schemas.openxmlformats.org/officeDocument/2006/relationships/image" Target="../media/image30.jpg"/><Relationship Id="rId6" Type="http://schemas.openxmlformats.org/officeDocument/2006/relationships/image" Target="../media/image40.jpg"/><Relationship Id="rId7" Type="http://schemas.openxmlformats.org/officeDocument/2006/relationships/image" Target="../media/image25.jpg"/><Relationship Id="rId8" Type="http://schemas.openxmlformats.org/officeDocument/2006/relationships/image" Target="../media/image3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5.png"/><Relationship Id="rId10" Type="http://schemas.openxmlformats.org/officeDocument/2006/relationships/image" Target="../media/image37.png"/><Relationship Id="rId9" Type="http://schemas.openxmlformats.org/officeDocument/2006/relationships/image" Target="../media/image31.png"/><Relationship Id="rId5" Type="http://schemas.openxmlformats.org/officeDocument/2006/relationships/image" Target="../media/image20.png"/><Relationship Id="rId6" Type="http://schemas.openxmlformats.org/officeDocument/2006/relationships/image" Target="../media/image38.png"/><Relationship Id="rId7" Type="http://schemas.openxmlformats.org/officeDocument/2006/relationships/image" Target="../media/image26.png"/><Relationship Id="rId8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/>
          <p:nvPr/>
        </p:nvSpPr>
        <p:spPr>
          <a:xfrm>
            <a:off x="10" y="-337"/>
            <a:ext cx="4865831" cy="5144183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5"/>
          <p:cNvSpPr/>
          <p:nvPr/>
        </p:nvSpPr>
        <p:spPr>
          <a:xfrm rot="10800000">
            <a:off x="4612103" y="-683"/>
            <a:ext cx="4633262" cy="5144183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5" name="Google Shape;135;p25"/>
          <p:cNvGrpSpPr/>
          <p:nvPr/>
        </p:nvGrpSpPr>
        <p:grpSpPr>
          <a:xfrm>
            <a:off x="4046759" y="4831502"/>
            <a:ext cx="6005582" cy="122263"/>
            <a:chOff x="0" y="-38100"/>
            <a:chExt cx="2850300" cy="58027"/>
          </a:xfrm>
        </p:grpSpPr>
        <p:sp>
          <p:nvSpPr>
            <p:cNvPr id="136" name="Google Shape;136;p25"/>
            <p:cNvSpPr/>
            <p:nvPr/>
          </p:nvSpPr>
          <p:spPr>
            <a:xfrm>
              <a:off x="0" y="0"/>
              <a:ext cx="2850277" cy="19927"/>
            </a:xfrm>
            <a:custGeom>
              <a:rect b="b" l="l" r="r" t="t"/>
              <a:pathLst>
                <a:path extrusionOk="0" h="19927" w="2850277">
                  <a:moveTo>
                    <a:pt x="0" y="0"/>
                  </a:moveTo>
                  <a:lnTo>
                    <a:pt x="2850277" y="0"/>
                  </a:lnTo>
                  <a:lnTo>
                    <a:pt x="2850277" y="19927"/>
                  </a:lnTo>
                  <a:lnTo>
                    <a:pt x="0" y="19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7" name="Google Shape;137;p25"/>
            <p:cNvSpPr txBox="1"/>
            <p:nvPr/>
          </p:nvSpPr>
          <p:spPr>
            <a:xfrm>
              <a:off x="0" y="-38100"/>
              <a:ext cx="2850300" cy="5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8;p25"/>
          <p:cNvGrpSpPr/>
          <p:nvPr/>
        </p:nvGrpSpPr>
        <p:grpSpPr>
          <a:xfrm>
            <a:off x="-2162113" y="4242987"/>
            <a:ext cx="6969680" cy="1984124"/>
            <a:chOff x="0" y="0"/>
            <a:chExt cx="3548175" cy="1010092"/>
          </a:xfrm>
        </p:grpSpPr>
        <p:sp>
          <p:nvSpPr>
            <p:cNvPr id="139" name="Google Shape;139;p25"/>
            <p:cNvSpPr/>
            <p:nvPr/>
          </p:nvSpPr>
          <p:spPr>
            <a:xfrm>
              <a:off x="0" y="0"/>
              <a:ext cx="3548175" cy="1010092"/>
            </a:xfrm>
            <a:custGeom>
              <a:rect b="b" l="l" r="r" t="t"/>
              <a:pathLst>
                <a:path extrusionOk="0" h="1010092" w="3548175">
                  <a:moveTo>
                    <a:pt x="1774087" y="0"/>
                  </a:moveTo>
                  <a:cubicBezTo>
                    <a:pt x="794286" y="0"/>
                    <a:pt x="0" y="226117"/>
                    <a:pt x="0" y="505046"/>
                  </a:cubicBezTo>
                  <a:cubicBezTo>
                    <a:pt x="0" y="783975"/>
                    <a:pt x="794286" y="1010092"/>
                    <a:pt x="1774087" y="1010092"/>
                  </a:cubicBezTo>
                  <a:cubicBezTo>
                    <a:pt x="2753888" y="1010092"/>
                    <a:pt x="3548175" y="783975"/>
                    <a:pt x="3548175" y="505046"/>
                  </a:cubicBezTo>
                  <a:cubicBezTo>
                    <a:pt x="3548175" y="226117"/>
                    <a:pt x="2753888" y="0"/>
                    <a:pt x="17740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5"/>
            <p:cNvSpPr txBox="1"/>
            <p:nvPr/>
          </p:nvSpPr>
          <p:spPr>
            <a:xfrm>
              <a:off x="332641" y="56596"/>
              <a:ext cx="2883000" cy="85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25"/>
          <p:cNvGrpSpPr/>
          <p:nvPr/>
        </p:nvGrpSpPr>
        <p:grpSpPr>
          <a:xfrm>
            <a:off x="-2283954" y="4242987"/>
            <a:ext cx="6969680" cy="1984124"/>
            <a:chOff x="0" y="0"/>
            <a:chExt cx="3548175" cy="1010092"/>
          </a:xfrm>
        </p:grpSpPr>
        <p:sp>
          <p:nvSpPr>
            <p:cNvPr id="142" name="Google Shape;142;p25"/>
            <p:cNvSpPr/>
            <p:nvPr/>
          </p:nvSpPr>
          <p:spPr>
            <a:xfrm>
              <a:off x="0" y="0"/>
              <a:ext cx="3548175" cy="1010092"/>
            </a:xfrm>
            <a:custGeom>
              <a:rect b="b" l="l" r="r" t="t"/>
              <a:pathLst>
                <a:path extrusionOk="0" h="1010092" w="3548175">
                  <a:moveTo>
                    <a:pt x="1774087" y="0"/>
                  </a:moveTo>
                  <a:cubicBezTo>
                    <a:pt x="794286" y="0"/>
                    <a:pt x="0" y="226117"/>
                    <a:pt x="0" y="505046"/>
                  </a:cubicBezTo>
                  <a:cubicBezTo>
                    <a:pt x="0" y="783975"/>
                    <a:pt x="794286" y="1010092"/>
                    <a:pt x="1774087" y="1010092"/>
                  </a:cubicBezTo>
                  <a:cubicBezTo>
                    <a:pt x="2753888" y="1010092"/>
                    <a:pt x="3548175" y="783975"/>
                    <a:pt x="3548175" y="505046"/>
                  </a:cubicBezTo>
                  <a:cubicBezTo>
                    <a:pt x="3548175" y="226117"/>
                    <a:pt x="2753888" y="0"/>
                    <a:pt x="1774087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5"/>
            <p:cNvSpPr txBox="1"/>
            <p:nvPr/>
          </p:nvSpPr>
          <p:spPr>
            <a:xfrm>
              <a:off x="332641" y="56596"/>
              <a:ext cx="2883000" cy="85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25"/>
          <p:cNvGrpSpPr/>
          <p:nvPr/>
        </p:nvGrpSpPr>
        <p:grpSpPr>
          <a:xfrm>
            <a:off x="5403097" y="-1012721"/>
            <a:ext cx="4531074" cy="2025457"/>
            <a:chOff x="0" y="0"/>
            <a:chExt cx="2306712" cy="1031134"/>
          </a:xfrm>
        </p:grpSpPr>
        <p:sp>
          <p:nvSpPr>
            <p:cNvPr id="145" name="Google Shape;145;p25"/>
            <p:cNvSpPr/>
            <p:nvPr/>
          </p:nvSpPr>
          <p:spPr>
            <a:xfrm>
              <a:off x="0" y="0"/>
              <a:ext cx="2306712" cy="1031134"/>
            </a:xfrm>
            <a:custGeom>
              <a:rect b="b" l="l" r="r" t="t"/>
              <a:pathLst>
                <a:path extrusionOk="0" h="1031134" w="2306712">
                  <a:moveTo>
                    <a:pt x="1153356" y="0"/>
                  </a:moveTo>
                  <a:cubicBezTo>
                    <a:pt x="516375" y="0"/>
                    <a:pt x="0" y="230827"/>
                    <a:pt x="0" y="515567"/>
                  </a:cubicBezTo>
                  <a:cubicBezTo>
                    <a:pt x="0" y="800307"/>
                    <a:pt x="516375" y="1031134"/>
                    <a:pt x="1153356" y="1031134"/>
                  </a:cubicBezTo>
                  <a:cubicBezTo>
                    <a:pt x="1790337" y="1031134"/>
                    <a:pt x="2306712" y="800307"/>
                    <a:pt x="2306712" y="515567"/>
                  </a:cubicBezTo>
                  <a:cubicBezTo>
                    <a:pt x="2306712" y="230827"/>
                    <a:pt x="1790337" y="0"/>
                    <a:pt x="1153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5"/>
            <p:cNvSpPr txBox="1"/>
            <p:nvPr/>
          </p:nvSpPr>
          <p:spPr>
            <a:xfrm>
              <a:off x="216254" y="58569"/>
              <a:ext cx="1874100" cy="8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25"/>
          <p:cNvGrpSpPr/>
          <p:nvPr/>
        </p:nvGrpSpPr>
        <p:grpSpPr>
          <a:xfrm>
            <a:off x="5150688" y="-980296"/>
            <a:ext cx="4531074" cy="2025457"/>
            <a:chOff x="0" y="0"/>
            <a:chExt cx="2306712" cy="1031134"/>
          </a:xfrm>
        </p:grpSpPr>
        <p:sp>
          <p:nvSpPr>
            <p:cNvPr id="148" name="Google Shape;148;p25"/>
            <p:cNvSpPr/>
            <p:nvPr/>
          </p:nvSpPr>
          <p:spPr>
            <a:xfrm>
              <a:off x="0" y="0"/>
              <a:ext cx="2306712" cy="1031134"/>
            </a:xfrm>
            <a:custGeom>
              <a:rect b="b" l="l" r="r" t="t"/>
              <a:pathLst>
                <a:path extrusionOk="0" h="1031134" w="2306712">
                  <a:moveTo>
                    <a:pt x="1153356" y="0"/>
                  </a:moveTo>
                  <a:cubicBezTo>
                    <a:pt x="516375" y="0"/>
                    <a:pt x="0" y="230827"/>
                    <a:pt x="0" y="515567"/>
                  </a:cubicBezTo>
                  <a:cubicBezTo>
                    <a:pt x="0" y="800307"/>
                    <a:pt x="516375" y="1031134"/>
                    <a:pt x="1153356" y="1031134"/>
                  </a:cubicBezTo>
                  <a:cubicBezTo>
                    <a:pt x="1790337" y="1031134"/>
                    <a:pt x="2306712" y="800307"/>
                    <a:pt x="2306712" y="515567"/>
                  </a:cubicBezTo>
                  <a:cubicBezTo>
                    <a:pt x="2306712" y="230827"/>
                    <a:pt x="1790337" y="0"/>
                    <a:pt x="1153356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5"/>
            <p:cNvSpPr txBox="1"/>
            <p:nvPr/>
          </p:nvSpPr>
          <p:spPr>
            <a:xfrm>
              <a:off x="216254" y="58569"/>
              <a:ext cx="1874100" cy="8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25"/>
          <p:cNvSpPr/>
          <p:nvPr/>
        </p:nvSpPr>
        <p:spPr>
          <a:xfrm>
            <a:off x="259525" y="476275"/>
            <a:ext cx="3641344" cy="365556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0919" r="-67649" t="0"/>
            </a:stretch>
          </a:blip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5"/>
          <p:cNvSpPr txBox="1"/>
          <p:nvPr/>
        </p:nvSpPr>
        <p:spPr>
          <a:xfrm>
            <a:off x="4173066" y="3624578"/>
            <a:ext cx="4456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152" name="Google Shape;152;p25"/>
          <p:cNvSpPr txBox="1"/>
          <p:nvPr/>
        </p:nvSpPr>
        <p:spPr>
          <a:xfrm>
            <a:off x="3924475" y="1820375"/>
            <a:ext cx="52197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From Waste     To Product 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Materials Collection &amp; Recovery</a:t>
            </a:r>
            <a:endParaRPr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Toward A</a:t>
            </a:r>
            <a:endParaRPr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Circular Economy</a:t>
            </a:r>
            <a:r>
              <a:rPr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000"/>
          </a:p>
        </p:txBody>
      </p:sp>
      <p:sp>
        <p:nvSpPr>
          <p:cNvPr id="153" name="Google Shape;153;p25"/>
          <p:cNvSpPr txBox="1"/>
          <p:nvPr/>
        </p:nvSpPr>
        <p:spPr>
          <a:xfrm>
            <a:off x="0" y="4242975"/>
            <a:ext cx="404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Session 4 : ‘</a:t>
            </a: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Turning Recovered Materials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Into Viable Product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Monday, MArch 16, 2026</a:t>
            </a:r>
            <a:endParaRPr b="1" sz="800">
              <a:solidFill>
                <a:schemeClr val="lt1"/>
              </a:solidFill>
            </a:endParaRPr>
          </a:p>
        </p:txBody>
      </p:sp>
      <p:sp>
        <p:nvSpPr>
          <p:cNvPr id="154" name="Google Shape;154;p25"/>
          <p:cNvSpPr/>
          <p:nvPr/>
        </p:nvSpPr>
        <p:spPr>
          <a:xfrm>
            <a:off x="6495025" y="1969825"/>
            <a:ext cx="298800" cy="122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/>
          <p:nvPr/>
        </p:nvSpPr>
        <p:spPr>
          <a:xfrm>
            <a:off x="-187875" y="-353950"/>
            <a:ext cx="4865831" cy="5442878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6"/>
          <p:cNvSpPr/>
          <p:nvPr/>
        </p:nvSpPr>
        <p:spPr>
          <a:xfrm rot="10800000">
            <a:off x="4604238" y="40380"/>
            <a:ext cx="4633262" cy="5110995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6"/>
          <p:cNvSpPr/>
          <p:nvPr/>
        </p:nvSpPr>
        <p:spPr>
          <a:xfrm>
            <a:off x="1991625" y="-1567800"/>
            <a:ext cx="5050686" cy="2995590"/>
          </a:xfrm>
          <a:custGeom>
            <a:rect b="b" l="l" r="r" t="t"/>
            <a:pathLst>
              <a:path extrusionOk="0" h="741024" w="1083257">
                <a:moveTo>
                  <a:pt x="541628" y="0"/>
                </a:moveTo>
                <a:cubicBezTo>
                  <a:pt x="242495" y="0"/>
                  <a:pt x="0" y="165884"/>
                  <a:pt x="0" y="370512"/>
                </a:cubicBezTo>
                <a:cubicBezTo>
                  <a:pt x="0" y="575140"/>
                  <a:pt x="242495" y="741024"/>
                  <a:pt x="541628" y="741024"/>
                </a:cubicBezTo>
                <a:cubicBezTo>
                  <a:pt x="840762" y="741024"/>
                  <a:pt x="1083257" y="575140"/>
                  <a:pt x="1083257" y="370512"/>
                </a:cubicBezTo>
                <a:cubicBezTo>
                  <a:pt x="1083257" y="165884"/>
                  <a:pt x="840762" y="0"/>
                  <a:pt x="54162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258" r="-1258" t="0"/>
            </a:stretch>
          </a:blipFill>
          <a:ln cap="sq" cmpd="sng" w="952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" name="Google Shape;166;p26"/>
          <p:cNvGrpSpPr/>
          <p:nvPr/>
        </p:nvGrpSpPr>
        <p:grpSpPr>
          <a:xfrm>
            <a:off x="2696040" y="5072716"/>
            <a:ext cx="3751993" cy="124479"/>
            <a:chOff x="0" y="-38100"/>
            <a:chExt cx="1647924" cy="54673"/>
          </a:xfrm>
        </p:grpSpPr>
        <p:sp>
          <p:nvSpPr>
            <p:cNvPr id="167" name="Google Shape;167;p26"/>
            <p:cNvSpPr/>
            <p:nvPr/>
          </p:nvSpPr>
          <p:spPr>
            <a:xfrm>
              <a:off x="0" y="0"/>
              <a:ext cx="1647924" cy="16573"/>
            </a:xfrm>
            <a:custGeom>
              <a:rect b="b" l="l" r="r" t="t"/>
              <a:pathLst>
                <a:path extrusionOk="0" h="16573" w="1647924">
                  <a:moveTo>
                    <a:pt x="0" y="0"/>
                  </a:moveTo>
                  <a:lnTo>
                    <a:pt x="1647924" y="0"/>
                  </a:lnTo>
                  <a:lnTo>
                    <a:pt x="1647924" y="16573"/>
                  </a:lnTo>
                  <a:lnTo>
                    <a:pt x="0" y="16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8" name="Google Shape;168;p26"/>
            <p:cNvSpPr txBox="1"/>
            <p:nvPr/>
          </p:nvSpPr>
          <p:spPr>
            <a:xfrm>
              <a:off x="0" y="-38100"/>
              <a:ext cx="1647924" cy="546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26"/>
          <p:cNvSpPr txBox="1"/>
          <p:nvPr/>
        </p:nvSpPr>
        <p:spPr>
          <a:xfrm>
            <a:off x="1376325" y="1348275"/>
            <a:ext cx="6081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b="1" lang="en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enewable Recycling, Inc.  (</a:t>
            </a:r>
            <a:r>
              <a:rPr b="1" i="0" lang="en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RRI)</a:t>
            </a:r>
            <a:endParaRPr sz="400"/>
          </a:p>
        </p:txBody>
      </p:sp>
      <p:sp>
        <p:nvSpPr>
          <p:cNvPr id="170" name="Google Shape;170;p26"/>
          <p:cNvSpPr txBox="1"/>
          <p:nvPr/>
        </p:nvSpPr>
        <p:spPr>
          <a:xfrm>
            <a:off x="636750" y="2312228"/>
            <a:ext cx="321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7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Who We Are - </a:t>
            </a:r>
            <a:r>
              <a:rPr b="1" lang="en" sz="17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b="1" i="0" lang="en" sz="17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VERIFIED)</a:t>
            </a:r>
            <a:endParaRPr sz="700">
              <a:solidFill>
                <a:srgbClr val="FFFF00"/>
              </a:solidFill>
            </a:endParaRPr>
          </a:p>
        </p:txBody>
      </p:sp>
      <p:sp>
        <p:nvSpPr>
          <p:cNvPr id="171" name="Google Shape;171;p26"/>
          <p:cNvSpPr txBox="1"/>
          <p:nvPr/>
        </p:nvSpPr>
        <p:spPr>
          <a:xfrm>
            <a:off x="5084925" y="2312251"/>
            <a:ext cx="3458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7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Our Goals</a:t>
            </a:r>
            <a:endParaRPr sz="700">
              <a:solidFill>
                <a:srgbClr val="FFFF00"/>
              </a:solidFill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-70775" y="2614375"/>
            <a:ext cx="4749000" cy="20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52400" lvl="1" marL="3048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100% </a:t>
            </a:r>
            <a:r>
              <a:rPr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Woman-Owned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NYS DEC </a:t>
            </a:r>
            <a:r>
              <a:rPr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Materials Re</a:t>
            </a: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covery &amp; </a:t>
            </a:r>
            <a:r>
              <a:rPr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Recycling </a:t>
            </a: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Facility 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Est. October 2014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marR="0" rtl="0" algn="just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Verified </a:t>
            </a:r>
            <a:r>
              <a:rPr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Carbon Reduction Programs </a:t>
            </a:r>
            <a:endParaRPr i="0" sz="14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rtl="0" algn="just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Verified End Market Insulation Product 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President:   </a:t>
            </a: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NRC Board of Directors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ANJR &amp; NYSAR3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3" name="Google Shape;173;p26"/>
          <p:cNvSpPr txBox="1"/>
          <p:nvPr/>
        </p:nvSpPr>
        <p:spPr>
          <a:xfrm>
            <a:off x="5049125" y="2736900"/>
            <a:ext cx="3127800" cy="11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52400" lvl="1" marL="3048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Minimize Carbon Footprint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Contribute toward a </a:t>
            </a: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ircular </a:t>
            </a: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conomy</a:t>
            </a:r>
            <a:endParaRPr sz="700"/>
          </a:p>
          <a:p>
            <a:pPr indent="-152400" lvl="1" marL="3048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•"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Preserve Natural Resources </a:t>
            </a:r>
            <a:endParaRPr sz="700"/>
          </a:p>
        </p:txBody>
      </p:sp>
      <p:sp>
        <p:nvSpPr>
          <p:cNvPr id="174" name="Google Shape;174;p26"/>
          <p:cNvSpPr/>
          <p:nvPr/>
        </p:nvSpPr>
        <p:spPr>
          <a:xfrm>
            <a:off x="7895900" y="3877900"/>
            <a:ext cx="1247648" cy="1194816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020" l="0" r="0" t="-1020"/>
            </a:stretch>
          </a:blipFill>
          <a:ln cap="sq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/>
          <p:nvPr/>
        </p:nvSpPr>
        <p:spPr>
          <a:xfrm>
            <a:off x="10" y="55050"/>
            <a:ext cx="4865831" cy="5144183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7"/>
          <p:cNvSpPr/>
          <p:nvPr/>
        </p:nvSpPr>
        <p:spPr>
          <a:xfrm rot="10800000">
            <a:off x="4865856" y="76384"/>
            <a:ext cx="5260994" cy="5476066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401100" y="2057725"/>
            <a:ext cx="45852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8600" lvl="1" marL="4953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Char char="•"/>
            </a:pPr>
            <a:r>
              <a:rPr b="1" lang="en" sz="20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Erosion of Natural Resources</a:t>
            </a:r>
            <a:endParaRPr b="1" sz="20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">
              <a:solidFill>
                <a:srgbClr val="FFFF00"/>
              </a:solidFill>
            </a:endParaRPr>
          </a:p>
          <a:p>
            <a:pPr indent="-228600" lvl="1" marL="4953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Char char="•"/>
            </a:pPr>
            <a:r>
              <a:rPr b="1" lang="en" sz="20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Greenhouse Gas Emissions</a:t>
            </a:r>
            <a:endParaRPr b="1" sz="20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1" marL="4953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Char char="•"/>
            </a:pPr>
            <a:r>
              <a:rPr b="1" lang="en" sz="20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Leaking Landfill Liners</a:t>
            </a:r>
            <a:endParaRPr b="1" sz="2000" u="none" cap="none" strike="noStrike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1" marL="4953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Open Sans"/>
              <a:buChar char="•"/>
            </a:pPr>
            <a:r>
              <a:rPr b="1" lang="en" sz="20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Limited Landfill Space </a:t>
            </a:r>
            <a:endParaRPr b="1" sz="20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1" marL="4953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Char char="•"/>
            </a:pPr>
            <a:r>
              <a:rPr b="1" lang="en" sz="20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Groundwater Contamination</a:t>
            </a:r>
            <a:endParaRPr b="1" sz="400">
              <a:solidFill>
                <a:srgbClr val="FFFF00"/>
              </a:solidFill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778293" y="428625"/>
            <a:ext cx="52611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3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Impact of </a:t>
            </a:r>
            <a:r>
              <a:rPr b="1" lang="en" sz="3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Construction </a:t>
            </a:r>
            <a:r>
              <a:rPr b="1" i="0" lang="en" sz="33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Waste on our Environment</a:t>
            </a:r>
            <a:endParaRPr sz="700"/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9100" y="1690988"/>
            <a:ext cx="3930700" cy="3141826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  <p:cxnSp>
        <p:nvCxnSpPr>
          <p:cNvPr id="188" name="Google Shape;188;p27"/>
          <p:cNvCxnSpPr/>
          <p:nvPr/>
        </p:nvCxnSpPr>
        <p:spPr>
          <a:xfrm rot="10800000">
            <a:off x="6606300" y="2288650"/>
            <a:ext cx="70800" cy="3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" name="Google Shape;189;p27"/>
          <p:cNvSpPr/>
          <p:nvPr/>
        </p:nvSpPr>
        <p:spPr>
          <a:xfrm>
            <a:off x="4986300" y="1203300"/>
            <a:ext cx="4309800" cy="3727800"/>
          </a:xfrm>
          <a:prstGeom prst="frame">
            <a:avLst>
              <a:gd fmla="val 12500" name="adj1"/>
            </a:avLst>
          </a:prstGeom>
          <a:solidFill>
            <a:srgbClr val="81D74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/>
          <p:nvPr/>
        </p:nvSpPr>
        <p:spPr>
          <a:xfrm>
            <a:off x="-101365" y="0"/>
            <a:ext cx="4865185" cy="5143500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8"/>
          <p:cNvSpPr/>
          <p:nvPr/>
        </p:nvSpPr>
        <p:spPr>
          <a:xfrm rot="10800000">
            <a:off x="4612718" y="0"/>
            <a:ext cx="4632647" cy="5143500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8"/>
          <p:cNvSpPr txBox="1"/>
          <p:nvPr/>
        </p:nvSpPr>
        <p:spPr>
          <a:xfrm>
            <a:off x="3453634" y="684115"/>
            <a:ext cx="4851612" cy="864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3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RRI’s Solution to a Circular Economy </a:t>
            </a:r>
            <a:endParaRPr sz="700"/>
          </a:p>
        </p:txBody>
      </p:sp>
      <p:sp>
        <p:nvSpPr>
          <p:cNvPr id="201" name="Google Shape;201;p28"/>
          <p:cNvSpPr txBox="1"/>
          <p:nvPr/>
        </p:nvSpPr>
        <p:spPr>
          <a:xfrm>
            <a:off x="4273335" y="1886021"/>
            <a:ext cx="39222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58750" lvl="1" marL="317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RRI transforms recycled materials into proprietary end products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8750" lvl="1" marL="317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Each material stream — foam, metal, and textiles — is repurposed for renewed use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8750" lvl="1" marL="317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This process reduces virgin material demand and closes the resource loop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8750" lvl="1" marL="317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Demonstrates how circular design can be both sustainable and profitable.</a:t>
            </a:r>
            <a:endParaRPr sz="7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World globe icon isolated on white background. World globe icon in trendy design style. (Provided by Getty Images)" id="202" name="Google Shape;202;p28"/>
          <p:cNvPicPr preferRelativeResize="0"/>
          <p:nvPr/>
        </p:nvPicPr>
        <p:blipFill rotWithShape="1">
          <a:blip r:embed="rId3">
            <a:alphaModFix/>
          </a:blip>
          <a:srcRect b="25448" l="23543" r="22534" t="23005"/>
          <a:stretch/>
        </p:blipFill>
        <p:spPr>
          <a:xfrm>
            <a:off x="604550" y="1506450"/>
            <a:ext cx="2773499" cy="2651249"/>
          </a:xfrm>
          <a:prstGeom prst="rect">
            <a:avLst/>
          </a:prstGeom>
          <a:solidFill>
            <a:srgbClr val="000000">
              <a:alpha val="0"/>
            </a:srgbClr>
          </a:solidFill>
          <a:ln cap="sq" cmpd="sng" w="9525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203" name="Google Shape;203;p28"/>
          <p:cNvSpPr/>
          <p:nvPr/>
        </p:nvSpPr>
        <p:spPr>
          <a:xfrm>
            <a:off x="342900" y="1333500"/>
            <a:ext cx="3314700" cy="3134100"/>
          </a:xfrm>
          <a:prstGeom prst="frame">
            <a:avLst>
              <a:gd fmla="val 12500" name="adj1"/>
            </a:avLst>
          </a:prstGeom>
          <a:solidFill>
            <a:srgbClr val="81D742"/>
          </a:solidFill>
          <a:ln cap="sq" cmpd="sng" w="9525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/>
          <p:nvPr/>
        </p:nvSpPr>
        <p:spPr>
          <a:xfrm>
            <a:off x="-101365" y="0"/>
            <a:ext cx="4865185" cy="5143500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9"/>
          <p:cNvSpPr/>
          <p:nvPr/>
        </p:nvSpPr>
        <p:spPr>
          <a:xfrm rot="10800000">
            <a:off x="4772883" y="17526"/>
            <a:ext cx="4334342" cy="5310124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" name="Google Shape;214;p29"/>
          <p:cNvGrpSpPr/>
          <p:nvPr/>
        </p:nvGrpSpPr>
        <p:grpSpPr>
          <a:xfrm>
            <a:off x="327340" y="4456386"/>
            <a:ext cx="3751993" cy="124479"/>
            <a:chOff x="0" y="-38100"/>
            <a:chExt cx="1647924" cy="54673"/>
          </a:xfrm>
        </p:grpSpPr>
        <p:sp>
          <p:nvSpPr>
            <p:cNvPr id="215" name="Google Shape;215;p29"/>
            <p:cNvSpPr/>
            <p:nvPr/>
          </p:nvSpPr>
          <p:spPr>
            <a:xfrm>
              <a:off x="0" y="0"/>
              <a:ext cx="1647924" cy="16573"/>
            </a:xfrm>
            <a:custGeom>
              <a:rect b="b" l="l" r="r" t="t"/>
              <a:pathLst>
                <a:path extrusionOk="0" h="16573" w="1647924">
                  <a:moveTo>
                    <a:pt x="0" y="0"/>
                  </a:moveTo>
                  <a:lnTo>
                    <a:pt x="1647924" y="0"/>
                  </a:lnTo>
                  <a:lnTo>
                    <a:pt x="1647924" y="16573"/>
                  </a:lnTo>
                  <a:lnTo>
                    <a:pt x="0" y="16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16" name="Google Shape;216;p29"/>
            <p:cNvSpPr txBox="1"/>
            <p:nvPr/>
          </p:nvSpPr>
          <p:spPr>
            <a:xfrm>
              <a:off x="0" y="-38100"/>
              <a:ext cx="1647924" cy="546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29"/>
          <p:cNvGrpSpPr/>
          <p:nvPr/>
        </p:nvGrpSpPr>
        <p:grpSpPr>
          <a:xfrm>
            <a:off x="5829303" y="444732"/>
            <a:ext cx="375920" cy="375920"/>
            <a:chOff x="0" y="0"/>
            <a:chExt cx="812800" cy="812800"/>
          </a:xfrm>
        </p:grpSpPr>
        <p:sp>
          <p:nvSpPr>
            <p:cNvPr id="218" name="Google Shape;218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0" name="Google Shape;220;p29"/>
          <p:cNvGrpSpPr/>
          <p:nvPr/>
        </p:nvGrpSpPr>
        <p:grpSpPr>
          <a:xfrm>
            <a:off x="5829303" y="1481273"/>
            <a:ext cx="375920" cy="375920"/>
            <a:chOff x="0" y="0"/>
            <a:chExt cx="812800" cy="812800"/>
          </a:xfrm>
        </p:grpSpPr>
        <p:sp>
          <p:nvSpPr>
            <p:cNvPr id="221" name="Google Shape;221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3" name="Google Shape;223;p29"/>
          <p:cNvGrpSpPr/>
          <p:nvPr/>
        </p:nvGrpSpPr>
        <p:grpSpPr>
          <a:xfrm>
            <a:off x="5829303" y="2517816"/>
            <a:ext cx="375920" cy="375920"/>
            <a:chOff x="0" y="0"/>
            <a:chExt cx="812800" cy="812800"/>
          </a:xfrm>
        </p:grpSpPr>
        <p:sp>
          <p:nvSpPr>
            <p:cNvPr id="224" name="Google Shape;224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p29"/>
          <p:cNvSpPr txBox="1"/>
          <p:nvPr/>
        </p:nvSpPr>
        <p:spPr>
          <a:xfrm>
            <a:off x="327350" y="2517825"/>
            <a:ext cx="3894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Partnerships that Amplify Impact</a:t>
            </a:r>
            <a:endParaRPr sz="700"/>
          </a:p>
        </p:txBody>
      </p:sp>
      <p:sp>
        <p:nvSpPr>
          <p:cNvPr id="227" name="Google Shape;227;p29"/>
          <p:cNvSpPr txBox="1"/>
          <p:nvPr/>
        </p:nvSpPr>
        <p:spPr>
          <a:xfrm>
            <a:off x="6423500" y="412183"/>
            <a:ext cx="2632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Local Municipalities:</a:t>
            </a:r>
            <a:r>
              <a:rPr b="0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launch</a:t>
            </a:r>
            <a:r>
              <a:rPr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b="0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bulky waste</a:t>
            </a:r>
            <a:r>
              <a:rPr b="0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recycling programs</a:t>
            </a:r>
            <a:endParaRPr sz="700"/>
          </a:p>
        </p:txBody>
      </p:sp>
      <p:sp>
        <p:nvSpPr>
          <p:cNvPr id="228" name="Google Shape;228;p29"/>
          <p:cNvSpPr txBox="1"/>
          <p:nvPr/>
        </p:nvSpPr>
        <p:spPr>
          <a:xfrm>
            <a:off x="6423500" y="1424950"/>
            <a:ext cx="26325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Building Deconstruction:</a:t>
            </a:r>
            <a:endParaRPr b="1" i="0" sz="16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redirect</a:t>
            </a:r>
            <a:r>
              <a:rPr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b="0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significant volume of  waste</a:t>
            </a:r>
            <a:endParaRPr sz="700"/>
          </a:p>
        </p:txBody>
      </p:sp>
      <p:sp>
        <p:nvSpPr>
          <p:cNvPr id="229" name="Google Shape;229;p29"/>
          <p:cNvSpPr txBox="1"/>
          <p:nvPr/>
        </p:nvSpPr>
        <p:spPr>
          <a:xfrm>
            <a:off x="6466261" y="2437713"/>
            <a:ext cx="2547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Corporate Partners: </a:t>
            </a:r>
            <a:endParaRPr b="1" i="0" sz="16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drive sustainable operations &amp; awarenes</a:t>
            </a: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endParaRPr sz="700"/>
          </a:p>
        </p:txBody>
      </p:sp>
      <p:pic>
        <p:nvPicPr>
          <p:cNvPr id="230" name="Google Shape;2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5470" y="3335049"/>
            <a:ext cx="3237200" cy="1777952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  <p:pic>
        <p:nvPicPr>
          <p:cNvPr id="231" name="Google Shape;2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5" y="319100"/>
            <a:ext cx="3718550" cy="1951650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/>
          <p:nvPr/>
        </p:nvSpPr>
        <p:spPr>
          <a:xfrm>
            <a:off x="0" y="0"/>
            <a:ext cx="4865831" cy="5110995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0"/>
          <p:cNvSpPr/>
          <p:nvPr/>
        </p:nvSpPr>
        <p:spPr>
          <a:xfrm rot="10800000">
            <a:off x="4635703" y="-346"/>
            <a:ext cx="4633262" cy="5144183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0"/>
          <p:cNvSpPr/>
          <p:nvPr/>
        </p:nvSpPr>
        <p:spPr>
          <a:xfrm>
            <a:off x="514350" y="876010"/>
            <a:ext cx="1595088" cy="159508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4999" r="-4999" t="0"/>
            </a:stretch>
          </a:blipFill>
          <a:ln cap="sq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30"/>
          <p:cNvGrpSpPr/>
          <p:nvPr/>
        </p:nvGrpSpPr>
        <p:grpSpPr>
          <a:xfrm>
            <a:off x="4767575" y="589739"/>
            <a:ext cx="3960634" cy="989360"/>
            <a:chOff x="0" y="-38100"/>
            <a:chExt cx="2086301" cy="572878"/>
          </a:xfrm>
        </p:grpSpPr>
        <p:sp>
          <p:nvSpPr>
            <p:cNvPr id="244" name="Google Shape;244;p30"/>
            <p:cNvSpPr/>
            <p:nvPr/>
          </p:nvSpPr>
          <p:spPr>
            <a:xfrm>
              <a:off x="0" y="0"/>
              <a:ext cx="2086301" cy="534778"/>
            </a:xfrm>
            <a:custGeom>
              <a:rect b="b" l="l" r="r" t="t"/>
              <a:pathLst>
                <a:path extrusionOk="0" h="534778" w="2086301">
                  <a:moveTo>
                    <a:pt x="63527" y="0"/>
                  </a:moveTo>
                  <a:lnTo>
                    <a:pt x="2022773" y="0"/>
                  </a:lnTo>
                  <a:cubicBezTo>
                    <a:pt x="2039622" y="0"/>
                    <a:pt x="2055780" y="6693"/>
                    <a:pt x="2067694" y="18607"/>
                  </a:cubicBezTo>
                  <a:cubicBezTo>
                    <a:pt x="2079608" y="30520"/>
                    <a:pt x="2086301" y="46679"/>
                    <a:pt x="2086301" y="63527"/>
                  </a:cubicBezTo>
                  <a:lnTo>
                    <a:pt x="2086301" y="471251"/>
                  </a:lnTo>
                  <a:cubicBezTo>
                    <a:pt x="2086301" y="506336"/>
                    <a:pt x="2057858" y="534778"/>
                    <a:pt x="2022773" y="534778"/>
                  </a:cubicBezTo>
                  <a:lnTo>
                    <a:pt x="63527" y="534778"/>
                  </a:lnTo>
                  <a:cubicBezTo>
                    <a:pt x="46679" y="534778"/>
                    <a:pt x="30520" y="528085"/>
                    <a:pt x="18607" y="516171"/>
                  </a:cubicBezTo>
                  <a:cubicBezTo>
                    <a:pt x="6693" y="504258"/>
                    <a:pt x="0" y="488100"/>
                    <a:pt x="0" y="471251"/>
                  </a:cubicBezTo>
                  <a:lnTo>
                    <a:pt x="0" y="63527"/>
                  </a:lnTo>
                  <a:cubicBezTo>
                    <a:pt x="0" y="28442"/>
                    <a:pt x="28442" y="0"/>
                    <a:pt x="635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0"/>
            <p:cNvSpPr txBox="1"/>
            <p:nvPr/>
          </p:nvSpPr>
          <p:spPr>
            <a:xfrm>
              <a:off x="0" y="-38100"/>
              <a:ext cx="2086301" cy="572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6" name="Google Shape;246;p30"/>
          <p:cNvGrpSpPr/>
          <p:nvPr/>
        </p:nvGrpSpPr>
        <p:grpSpPr>
          <a:xfrm>
            <a:off x="4767575" y="2646175"/>
            <a:ext cx="3960634" cy="1276429"/>
            <a:chOff x="0" y="-38100"/>
            <a:chExt cx="2086301" cy="572878"/>
          </a:xfrm>
        </p:grpSpPr>
        <p:sp>
          <p:nvSpPr>
            <p:cNvPr id="247" name="Google Shape;247;p30"/>
            <p:cNvSpPr/>
            <p:nvPr/>
          </p:nvSpPr>
          <p:spPr>
            <a:xfrm>
              <a:off x="0" y="0"/>
              <a:ext cx="2086301" cy="534778"/>
            </a:xfrm>
            <a:custGeom>
              <a:rect b="b" l="l" r="r" t="t"/>
              <a:pathLst>
                <a:path extrusionOk="0" h="534778" w="2086301">
                  <a:moveTo>
                    <a:pt x="63527" y="0"/>
                  </a:moveTo>
                  <a:lnTo>
                    <a:pt x="2022773" y="0"/>
                  </a:lnTo>
                  <a:cubicBezTo>
                    <a:pt x="2039622" y="0"/>
                    <a:pt x="2055780" y="6693"/>
                    <a:pt x="2067694" y="18607"/>
                  </a:cubicBezTo>
                  <a:cubicBezTo>
                    <a:pt x="2079608" y="30520"/>
                    <a:pt x="2086301" y="46679"/>
                    <a:pt x="2086301" y="63527"/>
                  </a:cubicBezTo>
                  <a:lnTo>
                    <a:pt x="2086301" y="471251"/>
                  </a:lnTo>
                  <a:cubicBezTo>
                    <a:pt x="2086301" y="506336"/>
                    <a:pt x="2057858" y="534778"/>
                    <a:pt x="2022773" y="534778"/>
                  </a:cubicBezTo>
                  <a:lnTo>
                    <a:pt x="63527" y="534778"/>
                  </a:lnTo>
                  <a:cubicBezTo>
                    <a:pt x="46679" y="534778"/>
                    <a:pt x="30520" y="528085"/>
                    <a:pt x="18607" y="516171"/>
                  </a:cubicBezTo>
                  <a:cubicBezTo>
                    <a:pt x="6693" y="504258"/>
                    <a:pt x="0" y="488100"/>
                    <a:pt x="0" y="471251"/>
                  </a:cubicBezTo>
                  <a:lnTo>
                    <a:pt x="0" y="63527"/>
                  </a:lnTo>
                  <a:cubicBezTo>
                    <a:pt x="0" y="28442"/>
                    <a:pt x="28442" y="0"/>
                    <a:pt x="635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0"/>
            <p:cNvSpPr txBox="1"/>
            <p:nvPr/>
          </p:nvSpPr>
          <p:spPr>
            <a:xfrm>
              <a:off x="0" y="-38100"/>
              <a:ext cx="2086301" cy="572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30"/>
          <p:cNvGrpSpPr/>
          <p:nvPr/>
        </p:nvGrpSpPr>
        <p:grpSpPr>
          <a:xfrm>
            <a:off x="4767575" y="3965875"/>
            <a:ext cx="3960634" cy="1087781"/>
            <a:chOff x="0" y="-38100"/>
            <a:chExt cx="2086301" cy="572878"/>
          </a:xfrm>
        </p:grpSpPr>
        <p:sp>
          <p:nvSpPr>
            <p:cNvPr id="250" name="Google Shape;250;p30"/>
            <p:cNvSpPr/>
            <p:nvPr/>
          </p:nvSpPr>
          <p:spPr>
            <a:xfrm>
              <a:off x="0" y="0"/>
              <a:ext cx="2086301" cy="534778"/>
            </a:xfrm>
            <a:custGeom>
              <a:rect b="b" l="l" r="r" t="t"/>
              <a:pathLst>
                <a:path extrusionOk="0" h="534778" w="2086301">
                  <a:moveTo>
                    <a:pt x="63527" y="0"/>
                  </a:moveTo>
                  <a:lnTo>
                    <a:pt x="2022773" y="0"/>
                  </a:lnTo>
                  <a:cubicBezTo>
                    <a:pt x="2039622" y="0"/>
                    <a:pt x="2055780" y="6693"/>
                    <a:pt x="2067694" y="18607"/>
                  </a:cubicBezTo>
                  <a:cubicBezTo>
                    <a:pt x="2079608" y="30520"/>
                    <a:pt x="2086301" y="46679"/>
                    <a:pt x="2086301" y="63527"/>
                  </a:cubicBezTo>
                  <a:lnTo>
                    <a:pt x="2086301" y="471251"/>
                  </a:lnTo>
                  <a:cubicBezTo>
                    <a:pt x="2086301" y="506336"/>
                    <a:pt x="2057858" y="534778"/>
                    <a:pt x="2022773" y="534778"/>
                  </a:cubicBezTo>
                  <a:lnTo>
                    <a:pt x="63527" y="534778"/>
                  </a:lnTo>
                  <a:cubicBezTo>
                    <a:pt x="46679" y="534778"/>
                    <a:pt x="30520" y="528085"/>
                    <a:pt x="18607" y="516171"/>
                  </a:cubicBezTo>
                  <a:cubicBezTo>
                    <a:pt x="6693" y="504258"/>
                    <a:pt x="0" y="488100"/>
                    <a:pt x="0" y="471251"/>
                  </a:cubicBezTo>
                  <a:lnTo>
                    <a:pt x="0" y="63527"/>
                  </a:lnTo>
                  <a:cubicBezTo>
                    <a:pt x="0" y="28442"/>
                    <a:pt x="28442" y="0"/>
                    <a:pt x="635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0"/>
            <p:cNvSpPr txBox="1"/>
            <p:nvPr/>
          </p:nvSpPr>
          <p:spPr>
            <a:xfrm>
              <a:off x="0" y="-38100"/>
              <a:ext cx="2086301" cy="572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30"/>
          <p:cNvSpPr/>
          <p:nvPr/>
        </p:nvSpPr>
        <p:spPr>
          <a:xfrm>
            <a:off x="2713627" y="2216193"/>
            <a:ext cx="1595120" cy="1595120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4281" l="0" r="0" t="-14281"/>
            </a:stretch>
          </a:blipFill>
          <a:ln cap="sq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0"/>
          <p:cNvSpPr/>
          <p:nvPr/>
        </p:nvSpPr>
        <p:spPr>
          <a:xfrm>
            <a:off x="514350" y="3381275"/>
            <a:ext cx="1595088" cy="159508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7691" r="-7691" t="0"/>
            </a:stretch>
          </a:blipFill>
          <a:ln cap="sq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0"/>
          <p:cNvSpPr txBox="1"/>
          <p:nvPr/>
        </p:nvSpPr>
        <p:spPr>
          <a:xfrm>
            <a:off x="62925" y="150250"/>
            <a:ext cx="882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RRI’s </a:t>
            </a:r>
            <a:r>
              <a:rPr b="1" i="0" lang="en" sz="2800" u="sng" cap="none" strike="noStrike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Unique, </a:t>
            </a:r>
            <a:r>
              <a:rPr b="1" lang="en" sz="2800" u="sng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Circular</a:t>
            </a:r>
            <a:r>
              <a:rPr b="1" i="0" lang="en" sz="2800" u="sng" cap="none" strike="noStrike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Process</a:t>
            </a:r>
            <a:endParaRPr sz="900" u="sng">
              <a:solidFill>
                <a:srgbClr val="FFFF00"/>
              </a:solidFill>
            </a:endParaRPr>
          </a:p>
        </p:txBody>
      </p:sp>
      <p:sp>
        <p:nvSpPr>
          <p:cNvPr id="255" name="Google Shape;255;p30"/>
          <p:cNvSpPr txBox="1"/>
          <p:nvPr/>
        </p:nvSpPr>
        <p:spPr>
          <a:xfrm>
            <a:off x="5125050" y="678000"/>
            <a:ext cx="321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25397"/>
                </a:solidFill>
                <a:latin typeface="Open Sans"/>
                <a:ea typeface="Open Sans"/>
                <a:cs typeface="Open Sans"/>
                <a:sym typeface="Open Sans"/>
              </a:rPr>
              <a:t>Bulky Waste Materials Are Collected For Processing </a:t>
            </a:r>
            <a:endParaRPr b="1" sz="1500">
              <a:solidFill>
                <a:srgbClr val="02539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25397"/>
                </a:solidFill>
                <a:latin typeface="Open Sans"/>
                <a:ea typeface="Open Sans"/>
                <a:cs typeface="Open Sans"/>
                <a:sym typeface="Open Sans"/>
              </a:rPr>
              <a:t>Critical Landfill </a:t>
            </a:r>
            <a:r>
              <a:rPr b="1" lang="en" sz="1500">
                <a:solidFill>
                  <a:srgbClr val="025397"/>
                </a:solidFill>
                <a:latin typeface="Open Sans"/>
                <a:ea typeface="Open Sans"/>
                <a:cs typeface="Open Sans"/>
                <a:sym typeface="Open Sans"/>
              </a:rPr>
              <a:t>Tonnage</a:t>
            </a:r>
            <a:r>
              <a:rPr b="1" lang="en" sz="1500">
                <a:solidFill>
                  <a:srgbClr val="025397"/>
                </a:solidFill>
                <a:latin typeface="Open Sans"/>
                <a:ea typeface="Open Sans"/>
                <a:cs typeface="Open Sans"/>
                <a:sym typeface="Open Sans"/>
              </a:rPr>
              <a:t> Diversion Reporting Provided </a:t>
            </a:r>
            <a:endParaRPr b="1" sz="1500">
              <a:solidFill>
                <a:srgbClr val="02539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" name="Google Shape;256;p30"/>
          <p:cNvSpPr txBox="1"/>
          <p:nvPr/>
        </p:nvSpPr>
        <p:spPr>
          <a:xfrm>
            <a:off x="5130075" y="4128950"/>
            <a:ext cx="3354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25397"/>
                </a:solidFill>
                <a:latin typeface="Open Sans"/>
                <a:ea typeface="Open Sans"/>
                <a:cs typeface="Open Sans"/>
                <a:sym typeface="Open Sans"/>
              </a:rPr>
              <a:t>Significant Contribution Toward A Circular Economy &amp; Proven Carbon Footprint Reduction Program</a:t>
            </a:r>
            <a:endParaRPr b="1" sz="1500">
              <a:solidFill>
                <a:srgbClr val="02539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2539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" name="Google Shape;257;p30"/>
          <p:cNvSpPr txBox="1"/>
          <p:nvPr/>
        </p:nvSpPr>
        <p:spPr>
          <a:xfrm>
            <a:off x="4884000" y="2524550"/>
            <a:ext cx="3727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25397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Up to 9</a:t>
            </a:r>
            <a:r>
              <a:rPr b="1" lang="en" sz="1500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5</a:t>
            </a:r>
            <a:r>
              <a:rPr b="1" i="0" lang="en" sz="1500" u="none" cap="none" strike="noStrike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% of materials are repurposed into </a:t>
            </a:r>
            <a:r>
              <a:rPr b="1" lang="en" sz="1500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 proprietary, Federally Verified</a:t>
            </a:r>
            <a:endParaRPr b="1" i="0" sz="1500" u="none" cap="none" strike="noStrike">
              <a:solidFill>
                <a:srgbClr val="025397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Dense Pack</a:t>
            </a:r>
            <a:r>
              <a:rPr b="1" i="1" lang="en" sz="1600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/</a:t>
            </a:r>
            <a:r>
              <a:rPr b="1" lang="en" sz="1600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Blown In </a:t>
            </a:r>
            <a:endParaRPr b="1" sz="1600">
              <a:solidFill>
                <a:srgbClr val="025397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2539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Insulation Product </a:t>
            </a:r>
            <a:endParaRPr b="1" sz="1600">
              <a:solidFill>
                <a:srgbClr val="025397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58" name="Google Shape;258;p30"/>
          <p:cNvSpPr txBox="1"/>
          <p:nvPr/>
        </p:nvSpPr>
        <p:spPr>
          <a:xfrm>
            <a:off x="2215751" y="1499099"/>
            <a:ext cx="104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EFFICIENT COLLECTION &amp; R</a:t>
            </a:r>
            <a:r>
              <a:rPr b="1" lang="en" sz="11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EPORTING</a:t>
            </a:r>
            <a:endParaRPr sz="700">
              <a:solidFill>
                <a:srgbClr val="FFFF00"/>
              </a:solidFill>
            </a:endParaRPr>
          </a:p>
        </p:txBody>
      </p:sp>
      <p:sp>
        <p:nvSpPr>
          <p:cNvPr id="259" name="Google Shape;259;p30"/>
          <p:cNvSpPr txBox="1"/>
          <p:nvPr/>
        </p:nvSpPr>
        <p:spPr>
          <a:xfrm>
            <a:off x="1719058" y="2531900"/>
            <a:ext cx="1427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IN-HOUSE </a:t>
            </a:r>
            <a:r>
              <a:rPr b="1" lang="en" sz="11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RECYCLING</a:t>
            </a:r>
            <a:r>
              <a:rPr b="1" lang="en" sz="11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 PROGRAM &amp; </a:t>
            </a:r>
            <a:endParaRPr b="1" sz="11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END MARKET PRODUCT </a:t>
            </a:r>
            <a:endParaRPr sz="700">
              <a:solidFill>
                <a:srgbClr val="FFFF00"/>
              </a:solidFill>
            </a:endParaRPr>
          </a:p>
        </p:txBody>
      </p:sp>
      <p:sp>
        <p:nvSpPr>
          <p:cNvPr id="260" name="Google Shape;260;p30"/>
          <p:cNvSpPr txBox="1"/>
          <p:nvPr/>
        </p:nvSpPr>
        <p:spPr>
          <a:xfrm>
            <a:off x="2215750" y="3922600"/>
            <a:ext cx="21468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CARBON FOOTPRINT REDUCTION</a:t>
            </a:r>
            <a:r>
              <a:rPr b="1" lang="en" sz="11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 &amp; CIRCULAR ECONOMY  </a:t>
            </a:r>
            <a:endParaRPr b="1" sz="11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b="1" lang="en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REPORTING!! NYCHA!!!</a:t>
            </a:r>
            <a:endParaRPr b="1" sz="1000">
              <a:solidFill>
                <a:srgbClr val="FFFF00"/>
              </a:solidFill>
            </a:endParaRPr>
          </a:p>
        </p:txBody>
      </p:sp>
      <p:grpSp>
        <p:nvGrpSpPr>
          <p:cNvPr id="261" name="Google Shape;261;p30"/>
          <p:cNvGrpSpPr/>
          <p:nvPr/>
        </p:nvGrpSpPr>
        <p:grpSpPr>
          <a:xfrm>
            <a:off x="4767583" y="1587490"/>
            <a:ext cx="3960634" cy="1087783"/>
            <a:chOff x="0" y="-38100"/>
            <a:chExt cx="2086301" cy="573000"/>
          </a:xfrm>
        </p:grpSpPr>
        <p:sp>
          <p:nvSpPr>
            <p:cNvPr id="262" name="Google Shape;262;p30"/>
            <p:cNvSpPr/>
            <p:nvPr/>
          </p:nvSpPr>
          <p:spPr>
            <a:xfrm>
              <a:off x="0" y="0"/>
              <a:ext cx="2086301" cy="534778"/>
            </a:xfrm>
            <a:custGeom>
              <a:rect b="b" l="l" r="r" t="t"/>
              <a:pathLst>
                <a:path extrusionOk="0" h="534778" w="2086301">
                  <a:moveTo>
                    <a:pt x="63527" y="0"/>
                  </a:moveTo>
                  <a:lnTo>
                    <a:pt x="2022773" y="0"/>
                  </a:lnTo>
                  <a:cubicBezTo>
                    <a:pt x="2039622" y="0"/>
                    <a:pt x="2055780" y="6693"/>
                    <a:pt x="2067694" y="18607"/>
                  </a:cubicBezTo>
                  <a:cubicBezTo>
                    <a:pt x="2079608" y="30520"/>
                    <a:pt x="2086301" y="46679"/>
                    <a:pt x="2086301" y="63527"/>
                  </a:cubicBezTo>
                  <a:lnTo>
                    <a:pt x="2086301" y="471251"/>
                  </a:lnTo>
                  <a:cubicBezTo>
                    <a:pt x="2086301" y="506336"/>
                    <a:pt x="2057858" y="534778"/>
                    <a:pt x="2022773" y="534778"/>
                  </a:cubicBezTo>
                  <a:lnTo>
                    <a:pt x="63527" y="534778"/>
                  </a:lnTo>
                  <a:cubicBezTo>
                    <a:pt x="46679" y="534778"/>
                    <a:pt x="30520" y="528085"/>
                    <a:pt x="18607" y="516171"/>
                  </a:cubicBezTo>
                  <a:cubicBezTo>
                    <a:pt x="6693" y="504258"/>
                    <a:pt x="0" y="488100"/>
                    <a:pt x="0" y="471251"/>
                  </a:cubicBezTo>
                  <a:lnTo>
                    <a:pt x="0" y="63527"/>
                  </a:lnTo>
                  <a:cubicBezTo>
                    <a:pt x="0" y="28442"/>
                    <a:pt x="28442" y="0"/>
                    <a:pt x="635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30"/>
            <p:cNvSpPr txBox="1"/>
            <p:nvPr/>
          </p:nvSpPr>
          <p:spPr>
            <a:xfrm>
              <a:off x="0" y="-38100"/>
              <a:ext cx="2086200" cy="57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30"/>
          <p:cNvSpPr txBox="1"/>
          <p:nvPr/>
        </p:nvSpPr>
        <p:spPr>
          <a:xfrm>
            <a:off x="5007075" y="1800525"/>
            <a:ext cx="36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25397"/>
                </a:solidFill>
                <a:latin typeface="Open Sans"/>
                <a:ea typeface="Open Sans"/>
                <a:cs typeface="Open Sans"/>
                <a:sym typeface="Open Sans"/>
              </a:rPr>
              <a:t>*</a:t>
            </a:r>
            <a:r>
              <a:rPr b="1" lang="en" sz="1500">
                <a:solidFill>
                  <a:srgbClr val="025397"/>
                </a:solidFill>
                <a:latin typeface="Open Sans"/>
                <a:ea typeface="Open Sans"/>
                <a:cs typeface="Open Sans"/>
                <a:sym typeface="Open Sans"/>
              </a:rPr>
              <a:t>Automated machines shred down bulky materials in seconds </a:t>
            </a:r>
            <a:endParaRPr b="1" sz="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1"/>
          <p:cNvSpPr/>
          <p:nvPr/>
        </p:nvSpPr>
        <p:spPr>
          <a:xfrm rot="10800000">
            <a:off x="4612113" y="15317"/>
            <a:ext cx="4633262" cy="5144183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1"/>
          <p:cNvSpPr/>
          <p:nvPr/>
        </p:nvSpPr>
        <p:spPr>
          <a:xfrm>
            <a:off x="10" y="-675"/>
            <a:ext cx="4865831" cy="5144183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1"/>
          <p:cNvSpPr txBox="1"/>
          <p:nvPr/>
        </p:nvSpPr>
        <p:spPr>
          <a:xfrm>
            <a:off x="1555025" y="55050"/>
            <a:ext cx="6982800" cy="10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n" sz="1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CLOSER LOOK</a:t>
            </a:r>
            <a:endParaRPr b="1" sz="1900" u="sng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n" sz="1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 LANDFILL DECOMPOSITION RATES OF </a:t>
            </a:r>
            <a:endParaRPr b="1" sz="1900" u="sng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n" sz="1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MATERIALS  IN BUILDINGS</a:t>
            </a:r>
            <a:endParaRPr b="1" sz="1900" u="sng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" sz="400" u="sng" cap="none" strike="noStrike">
                <a:solidFill>
                  <a:srgbClr val="44333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en" sz="900" u="sng" cap="none" strike="noStrike">
                <a:solidFill>
                  <a:srgbClr val="44333F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r>
              <a:rPr b="1" i="0" lang="en" sz="900" u="sng" cap="none" strike="noStrike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           </a:t>
            </a:r>
            <a:endParaRPr b="1" i="0" sz="900" u="none" cap="none" strike="noStrike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2" name="Google Shape;272;p31"/>
          <p:cNvSpPr txBox="1"/>
          <p:nvPr/>
        </p:nvSpPr>
        <p:spPr>
          <a:xfrm>
            <a:off x="169063" y="1161250"/>
            <a:ext cx="361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2C874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" name="Google Shape;273;p31"/>
          <p:cNvSpPr/>
          <p:nvPr/>
        </p:nvSpPr>
        <p:spPr>
          <a:xfrm>
            <a:off x="2118900" y="1315775"/>
            <a:ext cx="6945300" cy="948600"/>
          </a:xfrm>
          <a:prstGeom prst="rect">
            <a:avLst/>
          </a:prstGeom>
          <a:noFill/>
          <a:ln cap="flat" cmpd="sng" w="19050">
            <a:solidFill>
              <a:srgbClr val="2C87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1"/>
          <p:cNvSpPr txBox="1"/>
          <p:nvPr/>
        </p:nvSpPr>
        <p:spPr>
          <a:xfrm>
            <a:off x="6668513" y="1161113"/>
            <a:ext cx="2229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600" u="none" cap="none" strike="noStrike">
                <a:solidFill>
                  <a:srgbClr val="44333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b="0" i="0" lang="en" sz="1500" u="none" cap="none" strike="noStrike">
                <a:solidFill>
                  <a:srgbClr val="4433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 </a:t>
            </a:r>
            <a:r>
              <a:rPr b="0" i="0" lang="en" sz="1500" u="sng" cap="none" strike="noStrike">
                <a:solidFill>
                  <a:srgbClr val="44333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</a:t>
            </a:r>
            <a:r>
              <a:rPr b="1" i="0" lang="en" sz="600" u="sng" cap="none" strike="noStrike">
                <a:solidFill>
                  <a:srgbClr val="44333F"/>
                </a:solidFill>
                <a:latin typeface="Montserrat"/>
                <a:ea typeface="Montserrat"/>
                <a:cs typeface="Montserrat"/>
                <a:sym typeface="Montserrat"/>
              </a:rPr>
              <a:t>       </a:t>
            </a:r>
            <a:r>
              <a:rPr b="0" i="0" lang="en" sz="600" u="none" cap="none" strike="noStrike">
                <a:solidFill>
                  <a:srgbClr val="44333F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i="0" lang="en" sz="600" u="none" cap="none" strike="noStrike">
                <a:solidFill>
                  <a:srgbClr val="4433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" sz="600" u="sng" cap="none" strike="noStrike">
                <a:solidFill>
                  <a:srgbClr val="44333F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b="1" i="0" lang="en" sz="600" u="sng" cap="none" strike="noStrike">
                <a:solidFill>
                  <a:srgbClr val="44333F"/>
                </a:solidFill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r>
              <a:rPr b="1" i="0" lang="en" sz="1100" u="sng" cap="none" strike="noStrike">
                <a:solidFill>
                  <a:srgbClr val="44333F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r>
              <a:rPr b="1" i="0" lang="en" sz="1100" u="sng" cap="none" strike="noStrike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           </a:t>
            </a:r>
            <a:endParaRPr b="1" i="0" sz="1100" u="none" cap="none" strike="noStrike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5" name="Google Shape;275;p31"/>
          <p:cNvSpPr txBox="1"/>
          <p:nvPr/>
        </p:nvSpPr>
        <p:spPr>
          <a:xfrm>
            <a:off x="411175" y="249900"/>
            <a:ext cx="1510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06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pic>
        <p:nvPicPr>
          <p:cNvPr id="276" name="Google Shape;27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650" y="959500"/>
            <a:ext cx="6709550" cy="368852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1"/>
          <p:cNvSpPr txBox="1"/>
          <p:nvPr/>
        </p:nvSpPr>
        <p:spPr>
          <a:xfrm>
            <a:off x="46125" y="3346250"/>
            <a:ext cx="2730000" cy="641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600" u="sng">
                <a:solidFill>
                  <a:srgbClr val="FFFF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CARPET &amp; PADDING</a:t>
            </a:r>
            <a:endParaRPr sz="1600" u="sng">
              <a:solidFill>
                <a:srgbClr val="FFFF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05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200">
                <a:solidFill>
                  <a:srgbClr val="FFFF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Natural Materials:     15+ yrs </a:t>
            </a:r>
            <a:endParaRPr sz="1200">
              <a:solidFill>
                <a:srgbClr val="FFFF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05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200">
                <a:solidFill>
                  <a:srgbClr val="FFFF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Synthetic </a:t>
            </a:r>
            <a:r>
              <a:rPr lang="en" sz="1200">
                <a:solidFill>
                  <a:srgbClr val="FFFF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Materials</a:t>
            </a:r>
            <a:r>
              <a:rPr lang="en" sz="1200">
                <a:solidFill>
                  <a:srgbClr val="FFFF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: 400+ yrs </a:t>
            </a:r>
            <a:endParaRPr sz="1200">
              <a:solidFill>
                <a:srgbClr val="FFFF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78" name="Google Shape;278;p31"/>
          <p:cNvSpPr txBox="1"/>
          <p:nvPr/>
        </p:nvSpPr>
        <p:spPr>
          <a:xfrm>
            <a:off x="7651750" y="1893175"/>
            <a:ext cx="1643100" cy="41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28600" marR="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GLASS</a:t>
            </a:r>
            <a:endParaRPr sz="1500" u="sng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228600" marR="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 u="sng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5,000+ YEARS </a:t>
            </a:r>
            <a:r>
              <a:rPr b="1" i="0" lang="en" sz="600" u="sng" cap="none" strike="noStrike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en" sz="600" u="none" cap="none" strike="noStrike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i="0" lang="en" sz="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" sz="600" u="sng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b="1" i="0" lang="en" sz="600" u="sng" cap="none" strike="noStrike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r>
              <a:rPr b="1" i="0" lang="en" sz="1100" u="sng" cap="none" strike="noStrike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r>
              <a:rPr b="1" i="0" lang="en" sz="1100" u="sng" cap="none" strike="noStrike">
                <a:solidFill>
                  <a:srgbClr val="FFFF00"/>
                </a:solidFill>
                <a:latin typeface="Anton"/>
                <a:ea typeface="Anton"/>
                <a:cs typeface="Anton"/>
                <a:sym typeface="Anton"/>
              </a:rPr>
              <a:t>            </a:t>
            </a:r>
            <a:endParaRPr b="1" i="0" sz="1100" u="none" cap="none" strike="noStrike">
              <a:solidFill>
                <a:srgbClr val="FFFF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9" name="Google Shape;279;p31"/>
          <p:cNvSpPr txBox="1"/>
          <p:nvPr/>
        </p:nvSpPr>
        <p:spPr>
          <a:xfrm>
            <a:off x="2333150" y="4286250"/>
            <a:ext cx="13791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VINYL TILE</a:t>
            </a:r>
            <a:endParaRPr sz="1600" u="sng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400 + years </a:t>
            </a:r>
            <a:endParaRPr sz="1200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80" name="Google Shape;280;p31"/>
          <p:cNvSpPr txBox="1"/>
          <p:nvPr/>
        </p:nvSpPr>
        <p:spPr>
          <a:xfrm>
            <a:off x="0" y="1161250"/>
            <a:ext cx="3295200" cy="641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600" u="sng">
                <a:solidFill>
                  <a:srgbClr val="FFFF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Furniture with Foam Material</a:t>
            </a:r>
            <a:r>
              <a:rPr b="1" lang="en" sz="1600" u="sng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 b="1" sz="1600" u="sng"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" sz="120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Natural Materials:       25+ yrs </a:t>
            </a:r>
            <a:endParaRPr b="1" sz="1200"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" sz="120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Synthetic Materials:  200+ yrs</a:t>
            </a:r>
            <a:endParaRPr b="1" i="0" sz="1100" u="none" cap="none" strike="noStrike">
              <a:solidFill>
                <a:srgbClr val="FFFF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1" name="Google Shape;281;p31"/>
          <p:cNvSpPr txBox="1"/>
          <p:nvPr/>
        </p:nvSpPr>
        <p:spPr>
          <a:xfrm>
            <a:off x="5572125" y="1111925"/>
            <a:ext cx="3673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CEILING TILES</a:t>
            </a:r>
            <a:endParaRPr sz="1400" u="sng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Gypsum, Mineral Fiber &amp; Cellulose:  10+ years</a:t>
            </a:r>
            <a:endParaRPr sz="1100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Fiberglass:                                1,000+ years</a:t>
            </a:r>
            <a:endParaRPr sz="1200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82" name="Google Shape;282;p31"/>
          <p:cNvSpPr txBox="1"/>
          <p:nvPr/>
        </p:nvSpPr>
        <p:spPr>
          <a:xfrm>
            <a:off x="5285550" y="4218975"/>
            <a:ext cx="20037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METAL</a:t>
            </a:r>
            <a:endParaRPr sz="1600" u="sng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200- 1,000 years </a:t>
            </a:r>
            <a:endParaRPr sz="1200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83" name="Google Shape;283;p31"/>
          <p:cNvSpPr txBox="1"/>
          <p:nvPr/>
        </p:nvSpPr>
        <p:spPr>
          <a:xfrm>
            <a:off x="7514854" y="2677850"/>
            <a:ext cx="1930800" cy="10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22860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E-Waste</a:t>
            </a:r>
            <a:endParaRPr sz="1500" u="sng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22860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100-2,000 YRS</a:t>
            </a:r>
            <a:endParaRPr sz="1100" u="sng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228600" rtl="0" algn="l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FFFF00"/>
                </a:solidFill>
                <a:highlight>
                  <a:schemeClr val="dk2"/>
                </a:highlight>
                <a:latin typeface="Montserrat ExtraBold"/>
                <a:ea typeface="Montserrat ExtraBold"/>
                <a:cs typeface="Montserrat ExtraBold"/>
                <a:sym typeface="Montserrat ExtraBold"/>
              </a:rPr>
              <a:t>( different components degrade at varying levels )</a:t>
            </a:r>
            <a:endParaRPr sz="1100" u="sng">
              <a:solidFill>
                <a:srgbClr val="FFFF00"/>
              </a:solidFill>
              <a:highlight>
                <a:schemeClr val="dk2"/>
              </a:highlight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/>
          <p:nvPr/>
        </p:nvSpPr>
        <p:spPr>
          <a:xfrm>
            <a:off x="-124965" y="270050"/>
            <a:ext cx="4865831" cy="5144183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2"/>
          <p:cNvSpPr/>
          <p:nvPr/>
        </p:nvSpPr>
        <p:spPr>
          <a:xfrm rot="10800000">
            <a:off x="4572003" y="148742"/>
            <a:ext cx="4633262" cy="5144183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2"/>
          <p:cNvSpPr txBox="1"/>
          <p:nvPr/>
        </p:nvSpPr>
        <p:spPr>
          <a:xfrm>
            <a:off x="3122400" y="148750"/>
            <a:ext cx="58512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Role of Technology </a:t>
            </a:r>
            <a:endParaRPr b="1" sz="3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 Amplifying </a:t>
            </a:r>
            <a:endParaRPr b="1" sz="3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Sustainability Programs  </a:t>
            </a:r>
            <a:r>
              <a:rPr b="1" i="0" lang="en" sz="33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700"/>
          </a:p>
        </p:txBody>
      </p:sp>
      <p:sp>
        <p:nvSpPr>
          <p:cNvPr id="295" name="Google Shape;295;p32"/>
          <p:cNvSpPr txBox="1"/>
          <p:nvPr/>
        </p:nvSpPr>
        <p:spPr>
          <a:xfrm>
            <a:off x="3484050" y="1641850"/>
            <a:ext cx="52227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65100" lvl="1" marL="317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</a:pP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Stringent State  &amp; Federal Authority regulations call for proper</a:t>
            </a:r>
            <a:r>
              <a:rPr b="1" lang="en" sz="16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 handling, processing &amp; reporting </a:t>
            </a: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 materials processed. </a:t>
            </a:r>
            <a:endParaRPr b="1" sz="1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  Automated Machinery plays a vital role in:</a:t>
            </a:r>
            <a:endParaRPr b="1" sz="1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Char char="-"/>
            </a:pP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Higher  </a:t>
            </a:r>
            <a:r>
              <a:rPr b="1" lang="en" sz="16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recovery &amp; recycling</a:t>
            </a: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rates </a:t>
            </a:r>
            <a:endParaRPr b="1" sz="1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Char char="-"/>
            </a:pP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Higher accuracy of </a:t>
            </a:r>
            <a:r>
              <a:rPr b="1" lang="en" sz="16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landfill diversion reporting </a:t>
            </a: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of  materials recovered = </a:t>
            </a:r>
            <a:r>
              <a:rPr b="1" lang="en" sz="16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ROI for Clients!</a:t>
            </a:r>
            <a:endParaRPr b="1" sz="1600">
              <a:solidFill>
                <a:srgbClr val="81D74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Char char="-"/>
            </a:pPr>
            <a:r>
              <a:rPr b="1" lang="en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Higher rate of r</a:t>
            </a:r>
            <a:r>
              <a:rPr b="1" lang="en" sz="16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ecovered materials</a:t>
            </a:r>
            <a:r>
              <a:rPr b="1" lang="en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toward end market product = reduced carbon footprint</a:t>
            </a:r>
            <a:endParaRPr b="1" sz="1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Char char="-"/>
            </a:pP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Advanced </a:t>
            </a:r>
            <a:r>
              <a:rPr b="1" lang="en" sz="16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Data Testing </a:t>
            </a: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with Quicker Results </a:t>
            </a:r>
            <a:endParaRPr b="1" sz="1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= A Proven </a:t>
            </a:r>
            <a:r>
              <a:rPr b="1" lang="en" sz="16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Circular Solution </a:t>
            </a:r>
            <a:endParaRPr b="1" sz="1600">
              <a:solidFill>
                <a:srgbClr val="81D74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81D74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endParaRPr b="0" i="0" sz="16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" name="Google Shape;296;p32"/>
          <p:cNvSpPr/>
          <p:nvPr/>
        </p:nvSpPr>
        <p:spPr>
          <a:xfrm>
            <a:off x="353900" y="1565075"/>
            <a:ext cx="2768400" cy="2862900"/>
          </a:xfrm>
          <a:prstGeom prst="frame">
            <a:avLst>
              <a:gd fmla="val 12500" name="adj1"/>
            </a:avLst>
          </a:prstGeom>
          <a:solidFill>
            <a:srgbClr val="81D742"/>
          </a:solidFill>
          <a:ln cap="sq" cmpd="sng" w="9525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550" y="2084150"/>
            <a:ext cx="2052675" cy="1730225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5397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33"/>
          <p:cNvGrpSpPr/>
          <p:nvPr/>
        </p:nvGrpSpPr>
        <p:grpSpPr>
          <a:xfrm>
            <a:off x="980060" y="1389489"/>
            <a:ext cx="6806614" cy="174374"/>
            <a:chOff x="0" y="-38100"/>
            <a:chExt cx="1967400" cy="50400"/>
          </a:xfrm>
        </p:grpSpPr>
        <p:sp>
          <p:nvSpPr>
            <p:cNvPr id="307" name="Google Shape;307;p33"/>
            <p:cNvSpPr/>
            <p:nvPr/>
          </p:nvSpPr>
          <p:spPr>
            <a:xfrm>
              <a:off x="0" y="0"/>
              <a:ext cx="1967297" cy="12154"/>
            </a:xfrm>
            <a:custGeom>
              <a:rect b="b" l="l" r="r" t="t"/>
              <a:pathLst>
                <a:path extrusionOk="0" h="12154" w="1967297">
                  <a:moveTo>
                    <a:pt x="0" y="0"/>
                  </a:moveTo>
                  <a:lnTo>
                    <a:pt x="1967297" y="0"/>
                  </a:lnTo>
                  <a:lnTo>
                    <a:pt x="1967297" y="12154"/>
                  </a:lnTo>
                  <a:lnTo>
                    <a:pt x="0" y="12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8" name="Google Shape;308;p33"/>
            <p:cNvSpPr txBox="1"/>
            <p:nvPr/>
          </p:nvSpPr>
          <p:spPr>
            <a:xfrm>
              <a:off x="0" y="-38100"/>
              <a:ext cx="1967400" cy="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33"/>
          <p:cNvSpPr/>
          <p:nvPr/>
        </p:nvSpPr>
        <p:spPr>
          <a:xfrm>
            <a:off x="173025" y="78650"/>
            <a:ext cx="942848" cy="101396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020" l="0" r="0" t="-1020"/>
            </a:stretch>
          </a:blipFill>
          <a:ln cap="sq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3"/>
          <p:cNvSpPr txBox="1"/>
          <p:nvPr/>
        </p:nvSpPr>
        <p:spPr>
          <a:xfrm>
            <a:off x="2260453" y="700010"/>
            <a:ext cx="4048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11" name="Google Shape;311;p33"/>
          <p:cNvSpPr/>
          <p:nvPr/>
        </p:nvSpPr>
        <p:spPr>
          <a:xfrm>
            <a:off x="70775" y="3932350"/>
            <a:ext cx="1720975" cy="1171070"/>
          </a:xfrm>
          <a:custGeom>
            <a:rect b="b" l="l" r="r" t="t"/>
            <a:pathLst>
              <a:path extrusionOk="0" h="3275720" w="5378048">
                <a:moveTo>
                  <a:pt x="0" y="0"/>
                </a:moveTo>
                <a:lnTo>
                  <a:pt x="5378048" y="0"/>
                </a:lnTo>
                <a:lnTo>
                  <a:pt x="5378048" y="3275720"/>
                </a:lnTo>
                <a:lnTo>
                  <a:pt x="0" y="3275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33"/>
          <p:cNvSpPr txBox="1"/>
          <p:nvPr/>
        </p:nvSpPr>
        <p:spPr>
          <a:xfrm>
            <a:off x="2107725" y="2186375"/>
            <a:ext cx="4380600" cy="25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70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</a:t>
            </a: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attresses &amp; Box Springs 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270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Carpet Carpet Tile &amp; Padding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524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Cardboard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524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Acoustic Ceiling Tiles 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524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Vinyl Tile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524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Gypsum/ Drywall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524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Linens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524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Clothing/Uniforms   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-152400" lvl="1" marL="26670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ExtraBold"/>
              <a:buChar char="•"/>
            </a:pPr>
            <a:r>
              <a:rPr lang="en" sz="1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Paper-based Products      </a:t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lnSpc>
                <a:spcPct val="106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3" name="Google Shape;313;p33"/>
          <p:cNvSpPr txBox="1"/>
          <p:nvPr/>
        </p:nvSpPr>
        <p:spPr>
          <a:xfrm>
            <a:off x="1620125" y="96938"/>
            <a:ext cx="7172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Automated </a:t>
            </a:r>
            <a:endParaRPr b="1" sz="2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0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5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Recovery, Recycling &amp; Manufacturing Process</a:t>
            </a:r>
            <a:endParaRPr b="1" i="1" sz="2500">
              <a:solidFill>
                <a:srgbClr val="81D74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0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500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sz="1100">
              <a:solidFill>
                <a:srgbClr val="81D74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" name="Google Shape;314;p33"/>
          <p:cNvSpPr txBox="1"/>
          <p:nvPr/>
        </p:nvSpPr>
        <p:spPr>
          <a:xfrm>
            <a:off x="2320650" y="1563875"/>
            <a:ext cx="4048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rgbClr val="81D742"/>
                </a:solidFill>
                <a:latin typeface="Calibri"/>
                <a:ea typeface="Calibri"/>
                <a:cs typeface="Calibri"/>
                <a:sym typeface="Calibri"/>
              </a:rPr>
              <a:t>Recyclable Items RRI Recovers</a:t>
            </a:r>
            <a:endParaRPr b="1" sz="2300" u="sng">
              <a:solidFill>
                <a:srgbClr val="81D74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3"/>
          <p:cNvSpPr txBox="1"/>
          <p:nvPr/>
        </p:nvSpPr>
        <p:spPr>
          <a:xfrm>
            <a:off x="6787250" y="1698525"/>
            <a:ext cx="334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b="1" sz="1600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3"/>
          <p:cNvSpPr txBox="1"/>
          <p:nvPr/>
        </p:nvSpPr>
        <p:spPr>
          <a:xfrm>
            <a:off x="7889150" y="4270525"/>
            <a:ext cx="942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F6B26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9150" y="2186375"/>
            <a:ext cx="2533674" cy="2895327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3"/>
          <p:cNvSpPr/>
          <p:nvPr/>
        </p:nvSpPr>
        <p:spPr>
          <a:xfrm>
            <a:off x="6008700" y="2071775"/>
            <a:ext cx="3135300" cy="3009900"/>
          </a:xfrm>
          <a:prstGeom prst="frame">
            <a:avLst>
              <a:gd fmla="val 12500" name="adj1"/>
            </a:avLst>
          </a:prstGeom>
          <a:solidFill>
            <a:srgbClr val="81D742"/>
          </a:solidFill>
          <a:ln cap="sq" cmpd="sng" w="9525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5397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4"/>
          <p:cNvSpPr/>
          <p:nvPr/>
        </p:nvSpPr>
        <p:spPr>
          <a:xfrm>
            <a:off x="-62040" y="-337"/>
            <a:ext cx="4865831" cy="5144183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4"/>
          <p:cNvSpPr txBox="1"/>
          <p:nvPr/>
        </p:nvSpPr>
        <p:spPr>
          <a:xfrm>
            <a:off x="1656900" y="180903"/>
            <a:ext cx="6262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 u="sng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RRI’s </a:t>
            </a:r>
            <a:r>
              <a:rPr b="1" i="0" lang="en" sz="3300" u="sng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Measurable Success</a:t>
            </a:r>
            <a:endParaRPr sz="700" u="sng"/>
          </a:p>
        </p:txBody>
      </p:sp>
      <p:sp>
        <p:nvSpPr>
          <p:cNvPr id="329" name="Google Shape;329;p34"/>
          <p:cNvSpPr txBox="1"/>
          <p:nvPr/>
        </p:nvSpPr>
        <p:spPr>
          <a:xfrm>
            <a:off x="530100" y="975225"/>
            <a:ext cx="47865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00" lvl="1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</a:pP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Thousands of </a:t>
            </a:r>
            <a:r>
              <a:rPr b="1" lang="en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TONS</a:t>
            </a: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of bulky waste diverted from landfills annually</a:t>
            </a:r>
            <a:endParaRPr b="1" sz="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65100" lvl="1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Char char="•"/>
            </a:pPr>
            <a:r>
              <a:rPr b="1" i="0" lang="en" sz="16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CO₂ emissions reduced through recycling</a:t>
            </a:r>
            <a:endParaRPr b="1" i="0" sz="1600" u="none" cap="none" strike="noStrike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190 MATTRESSES / AVG </a:t>
            </a:r>
            <a:endParaRPr b="1" sz="16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10 tons of Textile Materials Recycled </a:t>
            </a:r>
            <a:endParaRPr b="1" sz="16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= 1 Carbon Tonne Reduced</a:t>
            </a:r>
            <a:endParaRPr b="1" sz="16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8750" lvl="1" marL="330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Char char="•"/>
            </a:pPr>
            <a:r>
              <a:rPr b="1" lang="en" sz="1500" u="sng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Sample Project: </a:t>
            </a:r>
            <a:endParaRPr b="1" sz="1500" u="sng">
              <a:solidFill>
                <a:srgbClr val="81D74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81D742"/>
                </a:solidFill>
                <a:latin typeface="Open Sans"/>
                <a:ea typeface="Open Sans"/>
                <a:cs typeface="Open Sans"/>
                <a:sym typeface="Open Sans"/>
              </a:rPr>
              <a:t>Highgate Hotel Group - Q1 2025</a:t>
            </a:r>
            <a:endParaRPr b="1" sz="1500" u="sng">
              <a:solidFill>
                <a:srgbClr val="81D74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Collection, Processing &amp; Reporting of Materials Recovered &amp; Repurposed</a:t>
            </a:r>
            <a:endParaRPr b="1" sz="1500" u="sng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 u="sng">
              <a:solidFill>
                <a:srgbClr val="81D742"/>
              </a:solidFill>
            </a:endParaRPr>
          </a:p>
          <a:p>
            <a:pPr indent="-222250" lvl="2" marL="673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⚬"/>
            </a:pPr>
            <a:r>
              <a:rPr b="1" i="0" lang="en" sz="16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111.51</a:t>
            </a:r>
            <a:r>
              <a:rPr b="1" i="0" lang="en" sz="1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" sz="15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 tons </a:t>
            </a:r>
            <a:r>
              <a:rPr b="1" lang="en" sz="15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of materials </a:t>
            </a:r>
            <a:endParaRPr b="1" sz="1500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diverted from landfills</a:t>
            </a:r>
            <a:endParaRPr sz="700">
              <a:solidFill>
                <a:srgbClr val="FFFF00"/>
              </a:solidFill>
            </a:endParaRPr>
          </a:p>
          <a:p>
            <a:pPr indent="-196850" lvl="3" marL="965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￭"/>
            </a:pPr>
            <a:r>
              <a:rPr b="1" i="0" lang="en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66.9 tons of metal</a:t>
            </a:r>
            <a:endParaRPr b="1" sz="400">
              <a:solidFill>
                <a:schemeClr val="lt1"/>
              </a:solidFill>
            </a:endParaRPr>
          </a:p>
          <a:p>
            <a:pPr indent="-196850" lvl="3" marL="965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￭"/>
            </a:pPr>
            <a:r>
              <a:rPr b="1" i="0" lang="en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27.8 tons of polyfoam</a:t>
            </a:r>
            <a:endParaRPr b="1" sz="400">
              <a:solidFill>
                <a:schemeClr val="lt1"/>
              </a:solidFill>
            </a:endParaRPr>
          </a:p>
          <a:p>
            <a:pPr indent="-196850" lvl="3" marL="965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￭"/>
            </a:pPr>
            <a:r>
              <a:rPr b="1" i="0" lang="en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8.92 tons of latex</a:t>
            </a:r>
            <a:endParaRPr b="1" sz="400">
              <a:solidFill>
                <a:schemeClr val="lt1"/>
              </a:solidFill>
            </a:endParaRPr>
          </a:p>
          <a:p>
            <a:pPr indent="-196850" lvl="3" marL="965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￭"/>
            </a:pPr>
            <a:r>
              <a:rPr b="1" i="0" lang="en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5.58 tons of cotton</a:t>
            </a:r>
            <a:endParaRPr b="1" sz="400">
              <a:solidFill>
                <a:schemeClr val="lt1"/>
              </a:solidFill>
            </a:endParaRPr>
          </a:p>
          <a:p>
            <a:pPr indent="-215900" lvl="3" marL="965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￭"/>
            </a:pPr>
            <a:r>
              <a:rPr b="1" i="0" lang="en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2.23 tons of blended materia</a:t>
            </a: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ls</a:t>
            </a:r>
            <a:endParaRPr b="1"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0" name="Google Shape;330;p34"/>
          <p:cNvSpPr/>
          <p:nvPr/>
        </p:nvSpPr>
        <p:spPr>
          <a:xfrm>
            <a:off x="4160425" y="1730700"/>
            <a:ext cx="4927702" cy="3087697"/>
          </a:xfrm>
          <a:custGeom>
            <a:rect b="b" l="l" r="r" t="t"/>
            <a:pathLst>
              <a:path extrusionOk="0" h="5691607" w="8760359">
                <a:moveTo>
                  <a:pt x="0" y="0"/>
                </a:moveTo>
                <a:lnTo>
                  <a:pt x="8760359" y="0"/>
                </a:lnTo>
                <a:lnTo>
                  <a:pt x="8760359" y="5691607"/>
                </a:lnTo>
                <a:lnTo>
                  <a:pt x="0" y="56916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5097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5"/>
          <p:cNvSpPr/>
          <p:nvPr/>
        </p:nvSpPr>
        <p:spPr>
          <a:xfrm rot="10800000">
            <a:off x="4572003" y="-212696"/>
            <a:ext cx="4633262" cy="5144183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5"/>
          <p:cNvSpPr/>
          <p:nvPr/>
        </p:nvSpPr>
        <p:spPr>
          <a:xfrm>
            <a:off x="-110100" y="-149300"/>
            <a:ext cx="4834438" cy="5310124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341" name="Google Shape;341;p35"/>
          <p:cNvSpPr/>
          <p:nvPr/>
        </p:nvSpPr>
        <p:spPr>
          <a:xfrm>
            <a:off x="-369650" y="2765475"/>
            <a:ext cx="2480398" cy="2378025"/>
          </a:xfrm>
          <a:custGeom>
            <a:rect b="b" l="l" r="r" t="t"/>
            <a:pathLst>
              <a:path extrusionOk="0" h="6058663" w="6401026">
                <a:moveTo>
                  <a:pt x="0" y="0"/>
                </a:moveTo>
                <a:lnTo>
                  <a:pt x="6401025" y="0"/>
                </a:lnTo>
                <a:lnTo>
                  <a:pt x="6401025" y="6058663"/>
                </a:lnTo>
                <a:lnTo>
                  <a:pt x="0" y="60586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106" l="-89541" r="-79754" t="-25099"/>
            </a:stretch>
          </a:blipFill>
          <a:ln>
            <a:noFill/>
          </a:ln>
        </p:spPr>
      </p:sp>
      <p:sp>
        <p:nvSpPr>
          <p:cNvPr id="342" name="Google Shape;342;p35"/>
          <p:cNvSpPr/>
          <p:nvPr/>
        </p:nvSpPr>
        <p:spPr>
          <a:xfrm>
            <a:off x="635698" y="739050"/>
            <a:ext cx="1847706" cy="1877802"/>
          </a:xfrm>
          <a:custGeom>
            <a:rect b="b" l="l" r="r" t="t"/>
            <a:pathLst>
              <a:path extrusionOk="0" h="5041079" w="3809704">
                <a:moveTo>
                  <a:pt x="0" y="0"/>
                </a:moveTo>
                <a:lnTo>
                  <a:pt x="3809703" y="0"/>
                </a:lnTo>
                <a:lnTo>
                  <a:pt x="3809703" y="5041079"/>
                </a:lnTo>
                <a:lnTo>
                  <a:pt x="0" y="50410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82" l="0" r="0" t="0"/>
            </a:stretch>
          </a:blipFill>
          <a:ln>
            <a:noFill/>
          </a:ln>
        </p:spPr>
      </p:sp>
      <p:sp>
        <p:nvSpPr>
          <p:cNvPr id="343" name="Google Shape;343;p35"/>
          <p:cNvSpPr txBox="1"/>
          <p:nvPr/>
        </p:nvSpPr>
        <p:spPr>
          <a:xfrm>
            <a:off x="2335800" y="0"/>
            <a:ext cx="6449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RRI’s </a:t>
            </a:r>
            <a:r>
              <a:rPr b="1" i="0" lang="en" sz="33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End Products </a:t>
            </a:r>
            <a:r>
              <a:rPr b="1" lang="en" sz="3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from </a:t>
            </a:r>
            <a:endParaRPr b="1" sz="33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Recycled Materials</a:t>
            </a:r>
            <a:endParaRPr sz="500"/>
          </a:p>
        </p:txBody>
      </p:sp>
      <p:pic>
        <p:nvPicPr>
          <p:cNvPr id="344" name="Google Shape;344;p35" title="IMG_2814 (2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4513" y="1612250"/>
            <a:ext cx="2234424" cy="163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5" title="IMG_3699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5650" y="1574750"/>
            <a:ext cx="2234399" cy="167579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5"/>
          <p:cNvSpPr/>
          <p:nvPr/>
        </p:nvSpPr>
        <p:spPr>
          <a:xfrm>
            <a:off x="6264025" y="3630900"/>
            <a:ext cx="2566006" cy="1509641"/>
          </a:xfrm>
          <a:custGeom>
            <a:rect b="b" l="l" r="r" t="t"/>
            <a:pathLst>
              <a:path extrusionOk="0" h="4609592" w="6146122">
                <a:moveTo>
                  <a:pt x="0" y="0"/>
                </a:moveTo>
                <a:lnTo>
                  <a:pt x="6146122" y="0"/>
                </a:lnTo>
                <a:lnTo>
                  <a:pt x="6146122" y="4609592"/>
                </a:lnTo>
                <a:lnTo>
                  <a:pt x="0" y="46095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47" name="Google Shape;347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7375" y="3649200"/>
            <a:ext cx="2710225" cy="15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5"/>
          <p:cNvSpPr txBox="1"/>
          <p:nvPr/>
        </p:nvSpPr>
        <p:spPr>
          <a:xfrm>
            <a:off x="2971800" y="1022375"/>
            <a:ext cx="3200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‘Eco Fibertek </a:t>
            </a:r>
            <a:endParaRPr b="1"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Blown In Insulation </a:t>
            </a:r>
            <a:endParaRPr b="1"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5"/>
          <p:cNvSpPr txBox="1"/>
          <p:nvPr/>
        </p:nvSpPr>
        <p:spPr>
          <a:xfrm>
            <a:off x="6172200" y="10797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‘All Island Sandbag Co.’</a:t>
            </a:r>
            <a:endParaRPr b="1"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0" name="Google Shape;350;p35" title="IMG_6778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5750" y="2782800"/>
            <a:ext cx="1745951" cy="23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5"/>
          <p:cNvSpPr txBox="1"/>
          <p:nvPr/>
        </p:nvSpPr>
        <p:spPr>
          <a:xfrm>
            <a:off x="3336375" y="3250550"/>
            <a:ext cx="586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00"/>
                </a:solidFill>
              </a:rPr>
              <a:t>VERIFIED FEDERAL &amp; STATE LAB TESTING . 95% OF RECYCLED MATERIALS </a:t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5397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36"/>
          <p:cNvGrpSpPr/>
          <p:nvPr/>
        </p:nvGrpSpPr>
        <p:grpSpPr>
          <a:xfrm>
            <a:off x="2092000" y="1274076"/>
            <a:ext cx="5136291" cy="174374"/>
            <a:chOff x="0" y="-38100"/>
            <a:chExt cx="1967400" cy="50400"/>
          </a:xfrm>
        </p:grpSpPr>
        <p:sp>
          <p:nvSpPr>
            <p:cNvPr id="361" name="Google Shape;361;p36"/>
            <p:cNvSpPr/>
            <p:nvPr/>
          </p:nvSpPr>
          <p:spPr>
            <a:xfrm>
              <a:off x="0" y="0"/>
              <a:ext cx="1967297" cy="12154"/>
            </a:xfrm>
            <a:custGeom>
              <a:rect b="b" l="l" r="r" t="t"/>
              <a:pathLst>
                <a:path extrusionOk="0" h="12154" w="1967297">
                  <a:moveTo>
                    <a:pt x="0" y="0"/>
                  </a:moveTo>
                  <a:lnTo>
                    <a:pt x="1967297" y="0"/>
                  </a:lnTo>
                  <a:lnTo>
                    <a:pt x="1967297" y="12154"/>
                  </a:lnTo>
                  <a:lnTo>
                    <a:pt x="0" y="12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62" name="Google Shape;362;p36"/>
            <p:cNvSpPr txBox="1"/>
            <p:nvPr/>
          </p:nvSpPr>
          <p:spPr>
            <a:xfrm>
              <a:off x="0" y="-38100"/>
              <a:ext cx="1967400" cy="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3" name="Google Shape;363;p36"/>
          <p:cNvSpPr/>
          <p:nvPr/>
        </p:nvSpPr>
        <p:spPr>
          <a:xfrm>
            <a:off x="251675" y="78650"/>
            <a:ext cx="863600" cy="887984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020" l="0" r="0" t="-1020"/>
            </a:stretch>
          </a:blipFill>
          <a:ln cap="sq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6"/>
          <p:cNvSpPr txBox="1"/>
          <p:nvPr/>
        </p:nvSpPr>
        <p:spPr>
          <a:xfrm>
            <a:off x="2331228" y="1093260"/>
            <a:ext cx="4048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65" name="Google Shape;365;p36"/>
          <p:cNvSpPr/>
          <p:nvPr/>
        </p:nvSpPr>
        <p:spPr>
          <a:xfrm>
            <a:off x="0" y="3767700"/>
            <a:ext cx="2164664" cy="1375802"/>
          </a:xfrm>
          <a:custGeom>
            <a:rect b="b" l="l" r="r" t="t"/>
            <a:pathLst>
              <a:path extrusionOk="0" h="3275720" w="5378048">
                <a:moveTo>
                  <a:pt x="0" y="0"/>
                </a:moveTo>
                <a:lnTo>
                  <a:pt x="5378048" y="0"/>
                </a:lnTo>
                <a:lnTo>
                  <a:pt x="5378048" y="3275720"/>
                </a:lnTo>
                <a:lnTo>
                  <a:pt x="0" y="3275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36"/>
          <p:cNvSpPr txBox="1"/>
          <p:nvPr/>
        </p:nvSpPr>
        <p:spPr>
          <a:xfrm>
            <a:off x="1053850" y="78650"/>
            <a:ext cx="78924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81D742"/>
                </a:solidFill>
                <a:latin typeface="Montserrat"/>
                <a:ea typeface="Montserrat"/>
                <a:cs typeface="Montserrat"/>
                <a:sym typeface="Montserrat"/>
              </a:rPr>
              <a:t>RRI’s Sustainable Insulation Product</a:t>
            </a:r>
            <a:endParaRPr b="1" sz="2500">
              <a:solidFill>
                <a:srgbClr val="81D7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Meets Criteria of Several 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81D742"/>
                </a:solidFill>
                <a:latin typeface="Montserrat"/>
                <a:ea typeface="Montserrat"/>
                <a:cs typeface="Montserrat"/>
                <a:sym typeface="Montserrat"/>
              </a:rPr>
              <a:t>LEED US Green Building Council  </a:t>
            </a:r>
            <a:endParaRPr b="1" sz="1800">
              <a:solidFill>
                <a:srgbClr val="81D7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Credit Categories!</a:t>
            </a:r>
            <a:r>
              <a:rPr lang="en" sz="1800">
                <a:solidFill>
                  <a:srgbClr val="81D74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rgbClr val="81D74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</a:endParaRPr>
          </a:p>
        </p:txBody>
      </p:sp>
      <p:pic>
        <p:nvPicPr>
          <p:cNvPr id="367" name="Google Shape;367;p36" title="IMG_727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9200" y="2835575"/>
            <a:ext cx="2497101" cy="218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6" title="IMG_726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525" y="1200950"/>
            <a:ext cx="2239900" cy="207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6" title="IMG_7269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73625" y="3149338"/>
            <a:ext cx="2756250" cy="182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6" title="IMG_7270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63625" y="3105713"/>
            <a:ext cx="2239900" cy="1910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66225" y="1461300"/>
            <a:ext cx="2320151" cy="16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6" title="IMG_7273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32425" y="1448450"/>
            <a:ext cx="4245025" cy="18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"/>
          <p:cNvSpPr/>
          <p:nvPr/>
        </p:nvSpPr>
        <p:spPr>
          <a:xfrm>
            <a:off x="-314575" y="47200"/>
            <a:ext cx="4928615" cy="5110995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7"/>
          <p:cNvSpPr/>
          <p:nvPr/>
        </p:nvSpPr>
        <p:spPr>
          <a:xfrm rot="10800000">
            <a:off x="4612103" y="-683"/>
            <a:ext cx="4633262" cy="5144183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/>
        </p:nvSpPr>
        <p:spPr>
          <a:xfrm>
            <a:off x="302475" y="1050700"/>
            <a:ext cx="3525600" cy="24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Drivers Toward Sustainable Practices</a:t>
            </a:r>
            <a:endParaRPr sz="700"/>
          </a:p>
        </p:txBody>
      </p:sp>
      <p:sp>
        <p:nvSpPr>
          <p:cNvPr id="384" name="Google Shape;384;p37"/>
          <p:cNvSpPr txBox="1"/>
          <p:nvPr/>
        </p:nvSpPr>
        <p:spPr>
          <a:xfrm>
            <a:off x="5570074" y="1039725"/>
            <a:ext cx="3573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5" name="Google Shape;385;p37"/>
          <p:cNvSpPr txBox="1"/>
          <p:nvPr/>
        </p:nvSpPr>
        <p:spPr>
          <a:xfrm>
            <a:off x="5655536" y="2170957"/>
            <a:ext cx="2756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86" name="Google Shape;386;p37"/>
          <p:cNvSpPr txBox="1"/>
          <p:nvPr/>
        </p:nvSpPr>
        <p:spPr>
          <a:xfrm>
            <a:off x="5655536" y="3299863"/>
            <a:ext cx="2547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87" name="Google Shape;387;p37"/>
          <p:cNvSpPr txBox="1"/>
          <p:nvPr/>
        </p:nvSpPr>
        <p:spPr>
          <a:xfrm>
            <a:off x="4255875" y="311700"/>
            <a:ext cx="5158200" cy="59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1" lang="en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Local &amp; State EPR Mandates for Recycle &amp; Reuse</a:t>
            </a:r>
            <a:endParaRPr b="1"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lang="en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Large Companies Lead With Sustainability Models</a:t>
            </a:r>
            <a:endParaRPr b="1"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Global &amp; Federally Recognized Green Certifications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8" name="Google Shape;388;p37"/>
          <p:cNvGrpSpPr/>
          <p:nvPr/>
        </p:nvGrpSpPr>
        <p:grpSpPr>
          <a:xfrm>
            <a:off x="4255886" y="1747005"/>
            <a:ext cx="315860" cy="375901"/>
            <a:chOff x="-16" y="-154522"/>
            <a:chExt cx="812816" cy="967322"/>
          </a:xfrm>
        </p:grpSpPr>
        <p:sp>
          <p:nvSpPr>
            <p:cNvPr id="389" name="Google Shape;389;p3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38425" lIns="38425" spcFirstLastPara="1" rIns="38425" wrap="square" tIns="38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7"/>
            <p:cNvSpPr txBox="1"/>
            <p:nvPr/>
          </p:nvSpPr>
          <p:spPr>
            <a:xfrm>
              <a:off x="-16" y="-154522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50" lIns="21350" spcFirstLastPara="1" rIns="21350" wrap="square" tIns="213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1" name="Google Shape;391;p37"/>
          <p:cNvGrpSpPr/>
          <p:nvPr/>
        </p:nvGrpSpPr>
        <p:grpSpPr>
          <a:xfrm>
            <a:off x="4255886" y="3512230"/>
            <a:ext cx="315860" cy="375901"/>
            <a:chOff x="-16" y="-154522"/>
            <a:chExt cx="812816" cy="967322"/>
          </a:xfrm>
        </p:grpSpPr>
        <p:sp>
          <p:nvSpPr>
            <p:cNvPr id="392" name="Google Shape;392;p3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38425" lIns="38425" spcFirstLastPara="1" rIns="38425" wrap="square" tIns="38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7"/>
            <p:cNvSpPr txBox="1"/>
            <p:nvPr/>
          </p:nvSpPr>
          <p:spPr>
            <a:xfrm>
              <a:off x="-16" y="-154522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50" lIns="21350" spcFirstLastPara="1" rIns="21350" wrap="square" tIns="213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4" name="Google Shape;394;p37"/>
          <p:cNvGrpSpPr/>
          <p:nvPr/>
        </p:nvGrpSpPr>
        <p:grpSpPr>
          <a:xfrm>
            <a:off x="4300074" y="386105"/>
            <a:ext cx="315860" cy="375901"/>
            <a:chOff x="-16" y="-154522"/>
            <a:chExt cx="812816" cy="967322"/>
          </a:xfrm>
        </p:grpSpPr>
        <p:sp>
          <p:nvSpPr>
            <p:cNvPr id="395" name="Google Shape;395;p3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38425" lIns="38425" spcFirstLastPara="1" rIns="38425" wrap="square" tIns="38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7"/>
            <p:cNvSpPr txBox="1"/>
            <p:nvPr/>
          </p:nvSpPr>
          <p:spPr>
            <a:xfrm>
              <a:off x="-16" y="-154522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50" lIns="21350" spcFirstLastPara="1" rIns="21350" wrap="square" tIns="213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7" name="Google Shape;397;p37"/>
          <p:cNvGrpSpPr/>
          <p:nvPr/>
        </p:nvGrpSpPr>
        <p:grpSpPr>
          <a:xfrm>
            <a:off x="198175" y="3569963"/>
            <a:ext cx="3734196" cy="741770"/>
            <a:chOff x="0" y="0"/>
            <a:chExt cx="1647924" cy="78246"/>
          </a:xfrm>
        </p:grpSpPr>
        <p:sp>
          <p:nvSpPr>
            <p:cNvPr id="398" name="Google Shape;398;p37"/>
            <p:cNvSpPr/>
            <p:nvPr/>
          </p:nvSpPr>
          <p:spPr>
            <a:xfrm>
              <a:off x="0" y="0"/>
              <a:ext cx="1647924" cy="16573"/>
            </a:xfrm>
            <a:custGeom>
              <a:rect b="b" l="l" r="r" t="t"/>
              <a:pathLst>
                <a:path extrusionOk="0" h="16573" w="1647924">
                  <a:moveTo>
                    <a:pt x="0" y="0"/>
                  </a:moveTo>
                  <a:lnTo>
                    <a:pt x="1647924" y="0"/>
                  </a:lnTo>
                  <a:lnTo>
                    <a:pt x="1647924" y="16573"/>
                  </a:lnTo>
                  <a:lnTo>
                    <a:pt x="0" y="16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99" name="Google Shape;399;p37"/>
            <p:cNvSpPr txBox="1"/>
            <p:nvPr/>
          </p:nvSpPr>
          <p:spPr>
            <a:xfrm>
              <a:off x="11" y="23646"/>
              <a:ext cx="1647900" cy="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0" name="Google Shape;4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350" y="3888137"/>
            <a:ext cx="798500" cy="7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8325" y="3888113"/>
            <a:ext cx="798500" cy="7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0825" y="3888113"/>
            <a:ext cx="1078250" cy="42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3749" y="4528522"/>
            <a:ext cx="622400" cy="634753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  <p:pic>
        <p:nvPicPr>
          <p:cNvPr id="404" name="Google Shape;404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17900" y="4686149"/>
            <a:ext cx="1078250" cy="473076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  <p:pic>
        <p:nvPicPr>
          <p:cNvPr id="405" name="Google Shape;405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94140" y="4734738"/>
            <a:ext cx="1653960" cy="375900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  <p:pic>
        <p:nvPicPr>
          <p:cNvPr id="406" name="Google Shape;406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12699" y="2521213"/>
            <a:ext cx="2250000" cy="9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20700" y="872500"/>
            <a:ext cx="2250000" cy="99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8"/>
          <p:cNvSpPr/>
          <p:nvPr/>
        </p:nvSpPr>
        <p:spPr>
          <a:xfrm>
            <a:off x="-109240" y="-350"/>
            <a:ext cx="4865831" cy="5144183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8"/>
          <p:cNvSpPr/>
          <p:nvPr/>
        </p:nvSpPr>
        <p:spPr>
          <a:xfrm rot="10800000">
            <a:off x="4571988" y="32145"/>
            <a:ext cx="4633262" cy="5011430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8" name="Google Shape;418;p38"/>
          <p:cNvGrpSpPr/>
          <p:nvPr/>
        </p:nvGrpSpPr>
        <p:grpSpPr>
          <a:xfrm>
            <a:off x="152950" y="2631900"/>
            <a:ext cx="4109758" cy="472850"/>
            <a:chOff x="0" y="-38100"/>
            <a:chExt cx="1647924" cy="54673"/>
          </a:xfrm>
        </p:grpSpPr>
        <p:sp>
          <p:nvSpPr>
            <p:cNvPr id="419" name="Google Shape;419;p38"/>
            <p:cNvSpPr/>
            <p:nvPr/>
          </p:nvSpPr>
          <p:spPr>
            <a:xfrm>
              <a:off x="0" y="0"/>
              <a:ext cx="1647924" cy="16573"/>
            </a:xfrm>
            <a:custGeom>
              <a:rect b="b" l="l" r="r" t="t"/>
              <a:pathLst>
                <a:path extrusionOk="0" h="16573" w="1647924">
                  <a:moveTo>
                    <a:pt x="0" y="0"/>
                  </a:moveTo>
                  <a:lnTo>
                    <a:pt x="1647924" y="0"/>
                  </a:lnTo>
                  <a:lnTo>
                    <a:pt x="1647924" y="16573"/>
                  </a:lnTo>
                  <a:lnTo>
                    <a:pt x="0" y="16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20" name="Google Shape;420;p38"/>
            <p:cNvSpPr txBox="1"/>
            <p:nvPr/>
          </p:nvSpPr>
          <p:spPr>
            <a:xfrm>
              <a:off x="0" y="-38100"/>
              <a:ext cx="1647900" cy="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1" name="Google Shape;421;p38"/>
          <p:cNvGrpSpPr/>
          <p:nvPr/>
        </p:nvGrpSpPr>
        <p:grpSpPr>
          <a:xfrm>
            <a:off x="4552175" y="487626"/>
            <a:ext cx="315854" cy="315854"/>
            <a:chOff x="0" y="0"/>
            <a:chExt cx="812800" cy="812800"/>
          </a:xfrm>
        </p:grpSpPr>
        <p:sp>
          <p:nvSpPr>
            <p:cNvPr id="422" name="Google Shape;422;p3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38425" lIns="38425" spcFirstLastPara="1" rIns="38425" wrap="square" tIns="38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8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50" lIns="21350" spcFirstLastPara="1" rIns="21350" wrap="square" tIns="213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4" name="Google Shape;424;p38"/>
          <p:cNvGrpSpPr/>
          <p:nvPr/>
        </p:nvGrpSpPr>
        <p:grpSpPr>
          <a:xfrm>
            <a:off x="4571988" y="1705100"/>
            <a:ext cx="315854" cy="315854"/>
            <a:chOff x="0" y="0"/>
            <a:chExt cx="812800" cy="812800"/>
          </a:xfrm>
        </p:grpSpPr>
        <p:sp>
          <p:nvSpPr>
            <p:cNvPr id="425" name="Google Shape;425;p3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38425" lIns="38425" spcFirstLastPara="1" rIns="38425" wrap="square" tIns="38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8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50" lIns="21350" spcFirstLastPara="1" rIns="21350" wrap="square" tIns="213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7" name="Google Shape;427;p38"/>
          <p:cNvGrpSpPr/>
          <p:nvPr/>
        </p:nvGrpSpPr>
        <p:grpSpPr>
          <a:xfrm>
            <a:off x="4572000" y="2788900"/>
            <a:ext cx="315854" cy="315854"/>
            <a:chOff x="0" y="0"/>
            <a:chExt cx="812800" cy="812800"/>
          </a:xfrm>
        </p:grpSpPr>
        <p:sp>
          <p:nvSpPr>
            <p:cNvPr id="428" name="Google Shape;428;p3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38425" lIns="38425" spcFirstLastPara="1" rIns="38425" wrap="square" tIns="38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38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25" lIns="21325" spcFirstLastPara="1" rIns="21325" wrap="square" tIns="2132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0" name="Google Shape;430;p38"/>
          <p:cNvSpPr txBox="1"/>
          <p:nvPr/>
        </p:nvSpPr>
        <p:spPr>
          <a:xfrm>
            <a:off x="1045975" y="487625"/>
            <a:ext cx="3360900" cy="24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Research Innovation &amp; Best Practices</a:t>
            </a:r>
            <a:endParaRPr sz="700"/>
          </a:p>
        </p:txBody>
      </p:sp>
      <p:sp>
        <p:nvSpPr>
          <p:cNvPr id="431" name="Google Shape;431;p38"/>
          <p:cNvSpPr txBox="1"/>
          <p:nvPr/>
        </p:nvSpPr>
        <p:spPr>
          <a:xfrm>
            <a:off x="5013350" y="377500"/>
            <a:ext cx="4191900" cy="57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Capital Investment 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In companies that are creating new 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Recycling methods of operation &amp; new Products made from recycled materials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Government Support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For Specification Testing Standards 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Ie: Corrosive, Flame  Insect Retardancy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Greenhouse Gases, PFAS 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Utilizing Technology 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AI to speed up automation:      energy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Central App for Communities &amp;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Companies to find local Recycle/Reuse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Centers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End Market Products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That repurpose 9% and more of recycled materials for a Circular Economy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8"/>
          <p:cNvSpPr txBox="1"/>
          <p:nvPr/>
        </p:nvSpPr>
        <p:spPr>
          <a:xfrm>
            <a:off x="5655536" y="2170957"/>
            <a:ext cx="2756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33" name="Google Shape;433;p38"/>
          <p:cNvSpPr txBox="1"/>
          <p:nvPr/>
        </p:nvSpPr>
        <p:spPr>
          <a:xfrm>
            <a:off x="5655536" y="3299863"/>
            <a:ext cx="2547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34" name="Google Shape;434;p38"/>
          <p:cNvSpPr/>
          <p:nvPr/>
        </p:nvSpPr>
        <p:spPr>
          <a:xfrm>
            <a:off x="8006000" y="3157475"/>
            <a:ext cx="157200" cy="3159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5" name="Google Shape;435;p38"/>
          <p:cNvGrpSpPr/>
          <p:nvPr/>
        </p:nvGrpSpPr>
        <p:grpSpPr>
          <a:xfrm>
            <a:off x="4572000" y="4265575"/>
            <a:ext cx="315854" cy="315854"/>
            <a:chOff x="0" y="0"/>
            <a:chExt cx="812800" cy="812800"/>
          </a:xfrm>
        </p:grpSpPr>
        <p:sp>
          <p:nvSpPr>
            <p:cNvPr id="436" name="Google Shape;436;p3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D742"/>
            </a:solidFill>
            <a:ln>
              <a:noFill/>
            </a:ln>
          </p:spPr>
          <p:txBody>
            <a:bodyPr anchorCtr="0" anchor="ctr" bIns="38425" lIns="38425" spcFirstLastPara="1" rIns="38425" wrap="square" tIns="38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8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25" lIns="21325" spcFirstLastPara="1" rIns="21325" wrap="square" tIns="2132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5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8" name="Google Shape;43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00" y="3104750"/>
            <a:ext cx="3231375" cy="1938825"/>
          </a:xfrm>
          <a:prstGeom prst="rect">
            <a:avLst/>
          </a:prstGeom>
          <a:solidFill>
            <a:srgbClr val="025397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D742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9"/>
          <p:cNvSpPr/>
          <p:nvPr/>
        </p:nvSpPr>
        <p:spPr>
          <a:xfrm>
            <a:off x="-101365" y="0"/>
            <a:ext cx="4865185" cy="5143500"/>
          </a:xfrm>
          <a:custGeom>
            <a:rect b="b" l="l" r="r" t="t"/>
            <a:pathLst>
              <a:path extrusionOk="0" h="13275311" w="12556982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9"/>
          <p:cNvSpPr/>
          <p:nvPr/>
        </p:nvSpPr>
        <p:spPr>
          <a:xfrm rot="10800000">
            <a:off x="4571990" y="39329"/>
            <a:ext cx="3796286" cy="5144183"/>
          </a:xfrm>
          <a:custGeom>
            <a:rect b="b" l="l" r="r" t="t"/>
            <a:pathLst>
              <a:path extrusionOk="0" h="13275311" w="11956805">
                <a:moveTo>
                  <a:pt x="7186985" y="0"/>
                </a:moveTo>
                <a:lnTo>
                  <a:pt x="11956805" y="0"/>
                </a:lnTo>
                <a:lnTo>
                  <a:pt x="11956805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217398" y="0"/>
                  <a:pt x="7186985" y="0"/>
                </a:cubicBezTo>
                <a:close/>
              </a:path>
            </a:pathLst>
          </a:custGeom>
          <a:solidFill>
            <a:srgbClr val="02539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9"/>
          <p:cNvSpPr txBox="1"/>
          <p:nvPr/>
        </p:nvSpPr>
        <p:spPr>
          <a:xfrm>
            <a:off x="353900" y="188775"/>
            <a:ext cx="8517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Policy Alignment: </a:t>
            </a:r>
            <a:endParaRPr sz="5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Supporting Local </a:t>
            </a:r>
            <a:r>
              <a:rPr b="1" i="0" lang="en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&amp; </a:t>
            </a:r>
            <a:r>
              <a:rPr b="1" i="0" lang="en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State Goals</a:t>
            </a:r>
            <a:endParaRPr sz="500"/>
          </a:p>
        </p:txBody>
      </p:sp>
      <p:sp>
        <p:nvSpPr>
          <p:cNvPr id="450" name="Google Shape;450;p39"/>
          <p:cNvSpPr txBox="1"/>
          <p:nvPr/>
        </p:nvSpPr>
        <p:spPr>
          <a:xfrm>
            <a:off x="1797050" y="1108900"/>
            <a:ext cx="5631300" cy="3693600"/>
          </a:xfrm>
          <a:prstGeom prst="rect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RRI’S </a:t>
            </a:r>
            <a:r>
              <a:rPr b="1" lang="en" sz="1800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INITIATIVES TOWARD ZERO WASTE VISION</a:t>
            </a:r>
            <a:r>
              <a:rPr b="1" i="0" lang="en" sz="18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 b="1" sz="700">
              <a:solidFill>
                <a:srgbClr val="FFFF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•"/>
            </a:pPr>
            <a:r>
              <a:rPr b="1" i="0" lang="en" sz="14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2024</a:t>
            </a: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RRI’s enhanced automated process increases recycling rate </a:t>
            </a: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up to 9</a:t>
            </a: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%</a:t>
            </a: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and 3x volume increase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</a:pPr>
            <a:r>
              <a:rPr b="1" i="0" lang="en" sz="14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2024-2025:</a:t>
            </a:r>
            <a:r>
              <a:rPr b="1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sz="700"/>
          </a:p>
          <a:p>
            <a:pPr indent="-165100" lvl="2" marL="520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R&amp;D to enhance recycling process</a:t>
            </a:r>
            <a:endParaRPr sz="700"/>
          </a:p>
          <a:p>
            <a:pPr indent="-165100" lvl="2" marL="520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Significant investment for operations expansion</a:t>
            </a:r>
            <a:endParaRPr sz="700"/>
          </a:p>
          <a:p>
            <a:pPr indent="-165100" lvl="2" marL="520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Conceptual Design of End Product </a:t>
            </a:r>
            <a:endParaRPr sz="700"/>
          </a:p>
          <a:p>
            <a:pPr indent="-165100" lvl="2" marL="520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ELAP &amp; Federal Certified Lab testing</a:t>
            </a:r>
            <a:endParaRPr sz="700"/>
          </a:p>
          <a:p>
            <a:pPr indent="-165100" lvl="2" marL="520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B.U.D. Submission to NYS DEC</a:t>
            </a:r>
            <a:endParaRPr sz="700"/>
          </a:p>
          <a:p>
            <a:pPr indent="0" lvl="0" marL="0" marR="0" rtl="0" algn="l">
              <a:lnSpc>
                <a:spcPct val="116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52400" lvl="1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•"/>
            </a:pPr>
            <a:r>
              <a:rPr b="1" i="0" lang="en" sz="1400" u="none" cap="none" strike="noStrike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2026</a:t>
            </a:r>
            <a:r>
              <a:rPr b="1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End Market Product </a:t>
            </a: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Commercialization </a:t>
            </a:r>
            <a:r>
              <a:rPr b="0" i="0" lang="en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700"/>
          </a:p>
          <a:p>
            <a:pPr indent="-190500" lvl="2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RRI’s Begins Mass Manufacturing of Insulation Product  </a:t>
            </a:r>
            <a:endParaRPr sz="500"/>
          </a:p>
          <a:p>
            <a:pPr indent="-190500" lvl="2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Recycling &amp; Manufacturing Process </a:t>
            </a: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Expanded to</a:t>
            </a: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Upstate NY &amp; NJ </a:t>
            </a:r>
            <a:endParaRPr sz="500"/>
          </a:p>
          <a:p>
            <a:pPr indent="-190500" lvl="2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⚬"/>
            </a:pP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Anticipated Volume Growth: </a:t>
            </a:r>
            <a:r>
              <a:rPr b="1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5x Current Capacity-</a:t>
            </a:r>
            <a:r>
              <a:rPr b="1"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=</a:t>
            </a:r>
            <a:r>
              <a:rPr b="0" i="0" lang="en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Job Creation</a:t>
            </a:r>
            <a:endParaRPr b="0" i="0" sz="12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15900" lvl="3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Char char="￭"/>
            </a:pPr>
            <a:r>
              <a:rPr b="1" lang="en" sz="1200" u="sng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Implementation of AI technology to measure landfill diversion tonnage through RRI’s custom app</a:t>
            </a:r>
            <a:r>
              <a:rPr b="1" lang="en" sz="1200" u="sng">
                <a:solidFill>
                  <a:srgbClr val="FFFF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sz="1200" u="sng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51" name="Google Shape;4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8425" y="3869425"/>
            <a:ext cx="1203300" cy="12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1475"/>
            <a:ext cx="1203300" cy="120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5397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40"/>
          <p:cNvGrpSpPr/>
          <p:nvPr/>
        </p:nvGrpSpPr>
        <p:grpSpPr>
          <a:xfrm>
            <a:off x="303710" y="1910214"/>
            <a:ext cx="6806614" cy="174374"/>
            <a:chOff x="0" y="-38100"/>
            <a:chExt cx="1967400" cy="50400"/>
          </a:xfrm>
        </p:grpSpPr>
        <p:sp>
          <p:nvSpPr>
            <p:cNvPr id="462" name="Google Shape;462;p40"/>
            <p:cNvSpPr/>
            <p:nvPr/>
          </p:nvSpPr>
          <p:spPr>
            <a:xfrm>
              <a:off x="0" y="0"/>
              <a:ext cx="1967297" cy="12154"/>
            </a:xfrm>
            <a:custGeom>
              <a:rect b="b" l="l" r="r" t="t"/>
              <a:pathLst>
                <a:path extrusionOk="0" h="12154" w="1967297">
                  <a:moveTo>
                    <a:pt x="0" y="0"/>
                  </a:moveTo>
                  <a:lnTo>
                    <a:pt x="1967297" y="0"/>
                  </a:lnTo>
                  <a:lnTo>
                    <a:pt x="1967297" y="12154"/>
                  </a:lnTo>
                  <a:lnTo>
                    <a:pt x="0" y="12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63" name="Google Shape;463;p40"/>
            <p:cNvSpPr txBox="1"/>
            <p:nvPr/>
          </p:nvSpPr>
          <p:spPr>
            <a:xfrm>
              <a:off x="0" y="-38100"/>
              <a:ext cx="1967400" cy="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4" name="Google Shape;464;p40"/>
          <p:cNvSpPr/>
          <p:nvPr/>
        </p:nvSpPr>
        <p:spPr>
          <a:xfrm>
            <a:off x="173025" y="78650"/>
            <a:ext cx="1997456" cy="200355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020" l="0" r="0" t="-1020"/>
            </a:stretch>
          </a:blipFill>
          <a:ln cap="sq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0"/>
          <p:cNvSpPr txBox="1"/>
          <p:nvPr/>
        </p:nvSpPr>
        <p:spPr>
          <a:xfrm>
            <a:off x="2331228" y="1093260"/>
            <a:ext cx="4048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66" name="Google Shape;466;p40"/>
          <p:cNvSpPr/>
          <p:nvPr/>
        </p:nvSpPr>
        <p:spPr>
          <a:xfrm>
            <a:off x="5622300" y="2762575"/>
            <a:ext cx="2756250" cy="1744321"/>
          </a:xfrm>
          <a:custGeom>
            <a:rect b="b" l="l" r="r" t="t"/>
            <a:pathLst>
              <a:path extrusionOk="0" h="3275720" w="5378048">
                <a:moveTo>
                  <a:pt x="0" y="0"/>
                </a:moveTo>
                <a:lnTo>
                  <a:pt x="5378048" y="0"/>
                </a:lnTo>
                <a:lnTo>
                  <a:pt x="5378048" y="3275720"/>
                </a:lnTo>
                <a:lnTo>
                  <a:pt x="0" y="3275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7" name="Google Shape;467;p40"/>
          <p:cNvSpPr txBox="1"/>
          <p:nvPr/>
        </p:nvSpPr>
        <p:spPr>
          <a:xfrm>
            <a:off x="393225" y="2360250"/>
            <a:ext cx="4372800" cy="27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CHRISTINE KIOURTSIS - CEO/PRESIDENT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CHRISTINE@RENEWABLERECYCLING.COM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917 - 541 - 6971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https://www.renewablerecycling.com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