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6" r:id="rId4"/>
    <p:sldId id="259" r:id="rId5"/>
    <p:sldId id="268" r:id="rId6"/>
    <p:sldId id="270" r:id="rId7"/>
    <p:sldId id="267" r:id="rId8"/>
    <p:sldId id="269" r:id="rId9"/>
    <p:sldId id="264" r:id="rId10"/>
    <p:sldId id="260" r:id="rId11"/>
    <p:sldId id="261" r:id="rId12"/>
    <p:sldId id="262" r:id="rId13"/>
    <p:sldId id="271" r:id="rId14"/>
    <p:sldId id="272" r:id="rId15"/>
    <p:sldId id="273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80640-FB07-4F76-8C74-9DB8651D6301}" type="datetimeFigureOut">
              <a:rPr lang="pt-BR" smtClean="0"/>
              <a:t>13/03/2026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FEBD0-2998-498B-9011-C2249D974D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5938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80640-FB07-4F76-8C74-9DB8651D6301}" type="datetimeFigureOut">
              <a:rPr lang="pt-BR" smtClean="0"/>
              <a:t>13/03/2026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FEBD0-2998-498B-9011-C2249D974D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967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80640-FB07-4F76-8C74-9DB8651D6301}" type="datetimeFigureOut">
              <a:rPr lang="pt-BR" smtClean="0"/>
              <a:t>13/03/2026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FEBD0-2998-498B-9011-C2249D974D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3193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80640-FB07-4F76-8C74-9DB8651D6301}" type="datetimeFigureOut">
              <a:rPr lang="pt-BR" smtClean="0"/>
              <a:t>13/03/2026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FEBD0-2998-498B-9011-C2249D974D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2497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80640-FB07-4F76-8C74-9DB8651D6301}" type="datetimeFigureOut">
              <a:rPr lang="pt-BR" smtClean="0"/>
              <a:t>13/03/2026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FEBD0-2998-498B-9011-C2249D974D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4450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80640-FB07-4F76-8C74-9DB8651D6301}" type="datetimeFigureOut">
              <a:rPr lang="pt-BR" smtClean="0"/>
              <a:t>13/03/2026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FEBD0-2998-498B-9011-C2249D974D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0861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80640-FB07-4F76-8C74-9DB8651D6301}" type="datetimeFigureOut">
              <a:rPr lang="pt-BR" smtClean="0"/>
              <a:t>13/03/2026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FEBD0-2998-498B-9011-C2249D974D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2822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80640-FB07-4F76-8C74-9DB8651D6301}" type="datetimeFigureOut">
              <a:rPr lang="pt-BR" smtClean="0"/>
              <a:t>13/03/2026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FEBD0-2998-498B-9011-C2249D974D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392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80640-FB07-4F76-8C74-9DB8651D6301}" type="datetimeFigureOut">
              <a:rPr lang="pt-BR" smtClean="0"/>
              <a:t>13/03/2026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FEBD0-2998-498B-9011-C2249D974D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6650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80640-FB07-4F76-8C74-9DB8651D6301}" type="datetimeFigureOut">
              <a:rPr lang="pt-BR" smtClean="0"/>
              <a:t>13/03/2026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FEBD0-2998-498B-9011-C2249D974D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5062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80640-FB07-4F76-8C74-9DB8651D6301}" type="datetimeFigureOut">
              <a:rPr lang="pt-BR" smtClean="0"/>
              <a:t>13/03/2026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FEBD0-2998-498B-9011-C2249D974D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5682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84200" y="1726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 smtClean="0"/>
              <a:t>Clique para </a:t>
            </a:r>
            <a:r>
              <a:rPr lang="en-US" noProof="0" dirty="0" err="1" smtClean="0"/>
              <a:t>editar</a:t>
            </a:r>
            <a:r>
              <a:rPr lang="en-US" noProof="0" dirty="0" smtClean="0"/>
              <a:t> o </a:t>
            </a:r>
            <a:r>
              <a:rPr lang="en-US" noProof="0" dirty="0" err="1" smtClean="0"/>
              <a:t>título</a:t>
            </a:r>
            <a:r>
              <a:rPr lang="en-US" noProof="0" dirty="0" smtClean="0"/>
              <a:t> </a:t>
            </a:r>
            <a:r>
              <a:rPr lang="en-US" noProof="0" dirty="0" err="1" smtClean="0"/>
              <a:t>mestre</a:t>
            </a:r>
            <a:endParaRPr lang="en-US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94627" y="16410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smtClean="0"/>
              <a:t>Clique para </a:t>
            </a:r>
            <a:r>
              <a:rPr lang="en-US" noProof="0" dirty="0" err="1" smtClean="0"/>
              <a:t>editar</a:t>
            </a:r>
            <a:r>
              <a:rPr lang="en-US" noProof="0" dirty="0" smtClean="0"/>
              <a:t> o </a:t>
            </a:r>
            <a:r>
              <a:rPr lang="en-US" noProof="0" dirty="0" err="1" smtClean="0"/>
              <a:t>texto</a:t>
            </a:r>
            <a:r>
              <a:rPr lang="en-US" noProof="0" dirty="0" smtClean="0"/>
              <a:t> </a:t>
            </a:r>
            <a:r>
              <a:rPr lang="en-US" noProof="0" dirty="0" err="1" smtClean="0"/>
              <a:t>mestre</a:t>
            </a:r>
            <a:endParaRPr lang="en-US" noProof="0" dirty="0" smtClean="0"/>
          </a:p>
          <a:p>
            <a:pPr lvl="1"/>
            <a:r>
              <a:rPr lang="en-US" noProof="0" dirty="0" smtClean="0"/>
              <a:t>Segundo </a:t>
            </a:r>
            <a:r>
              <a:rPr lang="en-US" noProof="0" dirty="0" err="1" smtClean="0"/>
              <a:t>nível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Terceiro</a:t>
            </a:r>
            <a:r>
              <a:rPr lang="en-US" noProof="0" dirty="0" smtClean="0"/>
              <a:t> </a:t>
            </a:r>
            <a:r>
              <a:rPr lang="en-US" noProof="0" dirty="0" err="1" smtClean="0"/>
              <a:t>nível</a:t>
            </a:r>
            <a:endParaRPr lang="en-US" noProof="0" dirty="0" smtClean="0"/>
          </a:p>
          <a:p>
            <a:pPr lvl="3"/>
            <a:r>
              <a:rPr lang="en-US" noProof="0" dirty="0" smtClean="0"/>
              <a:t>Quarto </a:t>
            </a:r>
            <a:r>
              <a:rPr lang="en-US" noProof="0" dirty="0" err="1" smtClean="0"/>
              <a:t>nível</a:t>
            </a:r>
            <a:endParaRPr lang="en-US" noProof="0" dirty="0" smtClean="0"/>
          </a:p>
          <a:p>
            <a:pPr lvl="4"/>
            <a:r>
              <a:rPr lang="en-US" noProof="0" dirty="0" smtClean="0"/>
              <a:t>Quinto </a:t>
            </a:r>
            <a:r>
              <a:rPr lang="en-US" noProof="0" dirty="0" err="1" smtClean="0"/>
              <a:t>nível</a:t>
            </a:r>
            <a:endParaRPr lang="en-US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80640-FB07-4F76-8C74-9DB8651D6301}" type="datetimeFigureOut">
              <a:rPr lang="pt-BR" smtClean="0"/>
              <a:t>13/03/2026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FEBD0-2998-498B-9011-C2249D974DE6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72" t="1977" r="2081" b="1370"/>
          <a:stretch/>
        </p:blipFill>
        <p:spPr>
          <a:xfrm rot="10800000">
            <a:off x="10483514" y="29782"/>
            <a:ext cx="1676401" cy="1668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Descubra 12 ideias de Rodas dentadas e tatuagem engrenagem | engrenagens,  relogio de bolso antigo, tatoo e muito mais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72953">
            <a:off x="28815" y="5284323"/>
            <a:ext cx="1407013" cy="1697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4535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46254/AN12.20220022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resconrec.2019.104439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202665" y="2316563"/>
            <a:ext cx="1172464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4800" b="1" kern="0" dirty="0" smtClean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 Life for Old Things: </a:t>
            </a:r>
          </a:p>
          <a:p>
            <a:pPr algn="ctr"/>
            <a:r>
              <a:rPr lang="en-IN" sz="4800" b="1" kern="0" dirty="0" smtClean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Upcycling as a Retirement Strategy</a:t>
            </a:r>
          </a:p>
          <a:p>
            <a:pPr algn="ctr"/>
            <a:r>
              <a:rPr lang="en-IN" sz="32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March </a:t>
            </a:r>
            <a:r>
              <a:rPr lang="en-IN" sz="32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16, 2026</a:t>
            </a:r>
          </a:p>
          <a:p>
            <a:pPr algn="ctr"/>
            <a:endParaRPr lang="en-IN" sz="4800" b="1" kern="0" dirty="0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sz="32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Joao Batista Rosolem</a:t>
            </a:r>
          </a:p>
          <a:p>
            <a:pPr algn="ctr"/>
            <a:endParaRPr lang="pt-BR" sz="3200" dirty="0"/>
          </a:p>
        </p:txBody>
      </p:sp>
      <p:sp>
        <p:nvSpPr>
          <p:cNvPr id="2" name="Retângulo 1"/>
          <p:cNvSpPr/>
          <p:nvPr/>
        </p:nvSpPr>
        <p:spPr>
          <a:xfrm>
            <a:off x="4004644" y="1110342"/>
            <a:ext cx="35759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Recycling</a:t>
            </a:r>
            <a:r>
              <a:rPr lang="pt-BR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pt-BR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Meet</a:t>
            </a:r>
            <a:r>
              <a:rPr lang="pt-BR" sz="2800" b="1" dirty="0">
                <a:latin typeface="Cambria" panose="02040503050406030204" pitchFamily="18" charset="0"/>
                <a:ea typeface="Cambria" panose="02040503050406030204" pitchFamily="18" charset="0"/>
              </a:rPr>
              <a:t> 2026</a:t>
            </a: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142" y="356200"/>
            <a:ext cx="1730976" cy="63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975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dirty="0" smtClean="0"/>
              <a:t>Introduction.</a:t>
            </a:r>
            <a:endParaRPr lang="en-US" dirty="0"/>
          </a:p>
          <a:p>
            <a:r>
              <a:rPr lang="en-US" dirty="0" smtClean="0"/>
              <a:t>Some data of upcycling.</a:t>
            </a:r>
          </a:p>
          <a:p>
            <a:r>
              <a:rPr lang="en-US" dirty="0"/>
              <a:t>Key benefits of upcycling in </a:t>
            </a:r>
            <a:r>
              <a:rPr lang="en-US" dirty="0" smtClean="0"/>
              <a:t>retirement.</a:t>
            </a:r>
          </a:p>
          <a:p>
            <a:r>
              <a:rPr lang="en-US" dirty="0" smtClean="0"/>
              <a:t>Types and techniques of upcycling.</a:t>
            </a:r>
          </a:p>
          <a:p>
            <a:r>
              <a:rPr lang="en-US" dirty="0" smtClean="0"/>
              <a:t>My technique.</a:t>
            </a:r>
            <a:endParaRPr lang="en-US" dirty="0"/>
          </a:p>
          <a:p>
            <a:r>
              <a:rPr lang="en-US" dirty="0" smtClean="0"/>
              <a:t>Some results.</a:t>
            </a:r>
            <a:endParaRPr lang="en-US" dirty="0"/>
          </a:p>
          <a:p>
            <a:r>
              <a:rPr lang="en-US" dirty="0" smtClean="0"/>
              <a:t>Final remarks.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2728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4199" y="1690688"/>
            <a:ext cx="10875741" cy="4351338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1800"/>
              </a:spcBef>
            </a:pPr>
            <a:r>
              <a:rPr lang="en-US" sz="2400" dirty="0"/>
              <a:t>I am a scientist, but not in the field of recycling</a:t>
            </a:r>
            <a:r>
              <a:rPr lang="en-US" sz="2400" dirty="0" smtClean="0"/>
              <a:t>.</a:t>
            </a:r>
          </a:p>
          <a:p>
            <a:pPr algn="just">
              <a:lnSpc>
                <a:spcPct val="100000"/>
              </a:lnSpc>
              <a:spcBef>
                <a:spcPts val="1800"/>
              </a:spcBef>
            </a:pPr>
            <a:r>
              <a:rPr lang="en-US" sz="2400" dirty="0"/>
              <a:t>My contribution to this event will be about creative reuse or upcycling mainly for </a:t>
            </a:r>
            <a:r>
              <a:rPr lang="en-US" sz="2400" dirty="0" smtClean="0"/>
              <a:t>retirement, as an artist.</a:t>
            </a:r>
            <a:endParaRPr lang="en-US" sz="2400" dirty="0"/>
          </a:p>
          <a:p>
            <a:pPr algn="just">
              <a:lnSpc>
                <a:spcPct val="100000"/>
              </a:lnSpc>
              <a:spcBef>
                <a:spcPts val="1800"/>
              </a:spcBef>
            </a:pPr>
            <a:r>
              <a:rPr lang="en-US" sz="2400" dirty="0" smtClean="0"/>
              <a:t>As </a:t>
            </a:r>
            <a:r>
              <a:rPr lang="en-US" sz="2400" dirty="0"/>
              <a:t>far as I know, this is the first approach to this subject in the International Virtual Recycling Conferences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Imagem 4" descr="Homem e mulher em frente a mesa&#10;&#10;Descrição gerada automaticamente com confiança média">
            <a:extLst>
              <a:ext uri="{FF2B5EF4-FFF2-40B4-BE49-F238E27FC236}">
                <a16:creationId xmlns="" xmlns:a16="http://schemas.microsoft.com/office/drawing/2014/main" xmlns:lc="http://schemas.openxmlformats.org/drawingml/2006/lockedCanvas" id="{0DA1EFB8-36AB-C3CB-BA21-82C97D49A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8260" y="4004110"/>
            <a:ext cx="4551680" cy="256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79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data of upcycling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1199" y="1389970"/>
            <a:ext cx="7872662" cy="4351338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/>
              <a:t>Upcycling </a:t>
            </a:r>
            <a:r>
              <a:rPr lang="en-US" sz="2400" dirty="0"/>
              <a:t>is the concept of transforming and reusing old or worn-out materials into new products. </a:t>
            </a:r>
            <a:endParaRPr lang="en-US" sz="2400" dirty="0" smtClean="0"/>
          </a:p>
          <a:p>
            <a:pPr algn="just"/>
            <a:r>
              <a:rPr lang="en-US" sz="2400" dirty="0"/>
              <a:t>While recycling entails undergoing a cycle of collection, processing, and transformation, upcycling uses old or obsolete objects and materials to create new products with a completely different purpose. </a:t>
            </a:r>
          </a:p>
          <a:p>
            <a:pPr algn="just"/>
            <a:r>
              <a:rPr lang="en-US" sz="2400" dirty="0" smtClean="0"/>
              <a:t>Designers </a:t>
            </a:r>
            <a:r>
              <a:rPr lang="en-US" sz="2400" dirty="0"/>
              <a:t>worldwide use upcycling to produce beautiful handmade </a:t>
            </a:r>
            <a:r>
              <a:rPr lang="en-US" sz="2400" dirty="0" smtClean="0"/>
              <a:t>pieces, </a:t>
            </a:r>
            <a:r>
              <a:rPr lang="en-US" sz="2400" dirty="0"/>
              <a:t>be it decoration or </a:t>
            </a:r>
            <a:r>
              <a:rPr lang="en-US" sz="2400" dirty="0" smtClean="0"/>
              <a:t>fashion, </a:t>
            </a:r>
            <a:r>
              <a:rPr lang="en-US" sz="2400" dirty="0"/>
              <a:t>while also reducing waste. </a:t>
            </a:r>
            <a:endParaRPr lang="en-US" sz="2400" dirty="0" smtClean="0"/>
          </a:p>
          <a:p>
            <a:pPr algn="just"/>
            <a:r>
              <a:rPr lang="en-US" sz="2400" dirty="0"/>
              <a:t>You can find more information </a:t>
            </a:r>
            <a:r>
              <a:rPr lang="en-US" sz="2400" dirty="0" smtClean="0"/>
              <a:t>using internet </a:t>
            </a:r>
            <a:r>
              <a:rPr lang="pt-BR" sz="2400" dirty="0" err="1" smtClean="0"/>
              <a:t>search</a:t>
            </a:r>
            <a:r>
              <a:rPr lang="pt-BR" sz="2400" dirty="0" smtClean="0"/>
              <a:t> </a:t>
            </a:r>
            <a:r>
              <a:rPr lang="pt-BR" sz="2400" dirty="0" err="1"/>
              <a:t>engine</a:t>
            </a:r>
            <a:r>
              <a:rPr lang="pt-BR" sz="2400" dirty="0"/>
              <a:t> </a:t>
            </a:r>
            <a:r>
              <a:rPr lang="pt-BR" sz="2400" dirty="0" smtClean="0"/>
              <a:t>for </a:t>
            </a:r>
            <a:r>
              <a:rPr lang="pt-BR" sz="2400" dirty="0" err="1" smtClean="0"/>
              <a:t>decoration</a:t>
            </a:r>
            <a:r>
              <a:rPr lang="pt-BR" sz="2400" dirty="0" smtClean="0"/>
              <a:t> </a:t>
            </a:r>
            <a:r>
              <a:rPr lang="pt-BR" sz="2400" dirty="0" err="1" smtClean="0"/>
              <a:t>and</a:t>
            </a:r>
            <a:r>
              <a:rPr lang="pt-BR" sz="2400" dirty="0" smtClean="0"/>
              <a:t> in some CATV </a:t>
            </a:r>
            <a:r>
              <a:rPr lang="pt-BR" sz="2400" dirty="0" err="1" smtClean="0"/>
              <a:t>channels</a:t>
            </a:r>
            <a:r>
              <a:rPr lang="en-US" sz="2400" dirty="0" smtClean="0"/>
              <a:t>. 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06601" y="1045796"/>
            <a:ext cx="4120651" cy="412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13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568" y="134301"/>
            <a:ext cx="8708991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Types </a:t>
            </a:r>
            <a:r>
              <a:rPr lang="en-US" dirty="0"/>
              <a:t>and </a:t>
            </a:r>
            <a:r>
              <a:rPr lang="en-US" dirty="0" smtClean="0"/>
              <a:t>techniques </a:t>
            </a:r>
            <a:r>
              <a:rPr lang="en-US" dirty="0"/>
              <a:t>of </a:t>
            </a:r>
            <a:r>
              <a:rPr lang="en-US" dirty="0" smtClean="0"/>
              <a:t>upcycling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1198" y="1243297"/>
            <a:ext cx="10933497" cy="5614703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Fashion/textile upcycling: </a:t>
            </a:r>
          </a:p>
          <a:p>
            <a:pPr lvl="1" algn="just"/>
            <a:r>
              <a:rPr lang="en-US" sz="2000" dirty="0" smtClean="0"/>
              <a:t>Involves </a:t>
            </a:r>
            <a:r>
              <a:rPr lang="en-US" sz="2000" dirty="0"/>
              <a:t>transforming old garments into new clothes or accessories</a:t>
            </a:r>
            <a:r>
              <a:rPr lang="en-US" sz="2000" dirty="0" smtClean="0"/>
              <a:t>.</a:t>
            </a:r>
          </a:p>
          <a:p>
            <a:pPr algn="just"/>
            <a:r>
              <a:rPr lang="en-US" sz="2400" dirty="0" smtClean="0"/>
              <a:t>Furniture upcycling: </a:t>
            </a:r>
          </a:p>
          <a:p>
            <a:pPr lvl="1" algn="just"/>
            <a:r>
              <a:rPr lang="en-US" sz="2000" dirty="0" smtClean="0"/>
              <a:t>Refurbishing </a:t>
            </a:r>
            <a:r>
              <a:rPr lang="en-US" sz="2000" dirty="0"/>
              <a:t>or redesigning old furniture</a:t>
            </a:r>
            <a:r>
              <a:rPr lang="en-US" sz="2000" dirty="0" smtClean="0"/>
              <a:t>.</a:t>
            </a:r>
            <a:endParaRPr lang="en-US" sz="2000" dirty="0"/>
          </a:p>
          <a:p>
            <a:pPr algn="just"/>
            <a:r>
              <a:rPr lang="en-US" sz="2400" dirty="0" smtClean="0"/>
              <a:t>Creative/artistic reuse: </a:t>
            </a:r>
          </a:p>
          <a:p>
            <a:pPr lvl="1" algn="just"/>
            <a:r>
              <a:rPr lang="en-US" sz="2000" dirty="0" smtClean="0"/>
              <a:t>Transforming </a:t>
            </a:r>
            <a:r>
              <a:rPr lang="en-US" sz="2000" dirty="0"/>
              <a:t>waste materials into art or functional decor, such as creating lamps from old wine bottles or sculptures from metal scrap.</a:t>
            </a:r>
          </a:p>
          <a:p>
            <a:pPr algn="just"/>
            <a:r>
              <a:rPr lang="en-US" sz="2400" dirty="0" smtClean="0"/>
              <a:t>Structural repurposing: </a:t>
            </a:r>
          </a:p>
          <a:p>
            <a:pPr lvl="1" algn="just"/>
            <a:r>
              <a:rPr lang="en-US" sz="2000" dirty="0" smtClean="0"/>
              <a:t>Utilizing </a:t>
            </a:r>
            <a:r>
              <a:rPr lang="en-US" sz="2000" dirty="0"/>
              <a:t>industrial or building materials for new, different purposes, such as using pallets for furniture or turning old doors into table tops.</a:t>
            </a:r>
          </a:p>
          <a:p>
            <a:pPr algn="just"/>
            <a:r>
              <a:rPr lang="en-US" sz="2400" dirty="0" smtClean="0"/>
              <a:t>Food waste upcycling: </a:t>
            </a:r>
          </a:p>
          <a:p>
            <a:pPr lvl="1" algn="just"/>
            <a:r>
              <a:rPr lang="en-US" sz="2000" dirty="0" smtClean="0"/>
              <a:t>Using </a:t>
            </a:r>
            <a:r>
              <a:rPr lang="en-US" sz="2000" dirty="0"/>
              <a:t>food by-products to create new, edible, or useful products, such as turning brewery waste into animal feed or fruit peels into pectin. </a:t>
            </a:r>
          </a:p>
        </p:txBody>
      </p:sp>
      <p:sp>
        <p:nvSpPr>
          <p:cNvPr id="4" name="Retângulo 3"/>
          <p:cNvSpPr/>
          <p:nvPr/>
        </p:nvSpPr>
        <p:spPr>
          <a:xfrm>
            <a:off x="1713297" y="6427220"/>
            <a:ext cx="1030865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11111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C. </a:t>
            </a:r>
            <a:r>
              <a:rPr lang="en-US" sz="1100" dirty="0" err="1" smtClean="0">
                <a:solidFill>
                  <a:srgbClr val="11111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Parung</a:t>
            </a:r>
            <a:r>
              <a:rPr lang="en-US" sz="1100" dirty="0" smtClean="0">
                <a:solidFill>
                  <a:srgbClr val="11111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et al, Upcycling </a:t>
            </a:r>
            <a:r>
              <a:rPr lang="en-US" sz="1100" dirty="0">
                <a:solidFill>
                  <a:srgbClr val="11111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Design Process and Classification of Upcycling Method as Innovation to Extend Product </a:t>
            </a:r>
            <a:r>
              <a:rPr lang="en-US" sz="1100" dirty="0" smtClean="0">
                <a:solidFill>
                  <a:srgbClr val="11111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Lifecycle, </a:t>
            </a:r>
            <a:r>
              <a:rPr lang="en-US" sz="1100" dirty="0" smtClean="0">
                <a:solidFill>
                  <a:srgbClr val="55555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March 2022, DOI:</a:t>
            </a:r>
            <a:r>
              <a:rPr lang="en-US" sz="1100" u="sng" dirty="0" smtClean="0">
                <a:solidFill>
                  <a:srgbClr val="555555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2"/>
              </a:rPr>
              <a:t>10.46254/AN12.20220022</a:t>
            </a:r>
            <a:endParaRPr lang="en-US" sz="1100" b="0" i="0" dirty="0">
              <a:solidFill>
                <a:srgbClr val="555555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91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</a:t>
            </a:r>
            <a:r>
              <a:rPr lang="en-US" dirty="0"/>
              <a:t>benefits of upcycling in retirement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35781" y="1113171"/>
            <a:ext cx="6650132" cy="43513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dirty="0" smtClean="0"/>
              <a:t>Cognitive health and mental stimulation: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 smtClean="0"/>
              <a:t>Keeps the mind active, creative expression, sense of accomplishment.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dirty="0" smtClean="0"/>
              <a:t>Physical and social engagement: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 smtClean="0"/>
              <a:t>Active hobby, social connections, skill development.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dirty="0" smtClean="0"/>
              <a:t>Financial and economic advantages: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 smtClean="0"/>
              <a:t>Saves money, potential income source, low-cost materials.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dirty="0" smtClean="0"/>
              <a:t>Environmental and sustainable impact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 smtClean="0"/>
              <a:t>Reduces landfill waste, conserves resources, lowers carbon footprint.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dirty="0" smtClean="0"/>
              <a:t>Personalized living spaces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 smtClean="0"/>
              <a:t>Unique home décor, functional revival.</a:t>
            </a:r>
            <a:endParaRPr lang="en-US" sz="2000" dirty="0"/>
          </a:p>
        </p:txBody>
      </p:sp>
      <p:grpSp>
        <p:nvGrpSpPr>
          <p:cNvPr id="11" name="Grupo 10"/>
          <p:cNvGrpSpPr/>
          <p:nvPr/>
        </p:nvGrpSpPr>
        <p:grpSpPr>
          <a:xfrm>
            <a:off x="7600497" y="1498188"/>
            <a:ext cx="4665973" cy="4760834"/>
            <a:chOff x="7610122" y="1944303"/>
            <a:chExt cx="4665973" cy="4760834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694218" y="1944303"/>
              <a:ext cx="4497782" cy="4019930"/>
            </a:xfrm>
            <a:prstGeom prst="rect">
              <a:avLst/>
            </a:prstGeom>
          </p:spPr>
        </p:pic>
        <p:sp>
          <p:nvSpPr>
            <p:cNvPr id="6" name="Retângulo 5"/>
            <p:cNvSpPr/>
            <p:nvPr/>
          </p:nvSpPr>
          <p:spPr>
            <a:xfrm>
              <a:off x="8999621" y="3493971"/>
              <a:ext cx="1530417" cy="173254"/>
            </a:xfrm>
            <a:prstGeom prst="rect">
              <a:avLst/>
            </a:prstGeom>
            <a:solidFill>
              <a:srgbClr val="FFFF00">
                <a:alpha val="25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Retângulo 7"/>
            <p:cNvSpPr/>
            <p:nvPr/>
          </p:nvSpPr>
          <p:spPr>
            <a:xfrm>
              <a:off x="7610122" y="6104973"/>
              <a:ext cx="4665973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 smtClean="0">
                  <a:solidFill>
                    <a:srgbClr val="11111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J. </a:t>
              </a:r>
              <a:r>
                <a:rPr lang="en-US" sz="1100" dirty="0" err="1" smtClean="0">
                  <a:solidFill>
                    <a:srgbClr val="11111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Singhet</a:t>
              </a:r>
              <a:r>
                <a:rPr lang="en-US" sz="1100" dirty="0" smtClean="0">
                  <a:solidFill>
                    <a:srgbClr val="11111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al, Challenges </a:t>
              </a:r>
              <a:r>
                <a:rPr lang="en-US" sz="1100" dirty="0">
                  <a:solidFill>
                    <a:srgbClr val="11111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and opportunities for scaling up upcycling businesses – The case of textile and wood upcycling businesses in the UK, November </a:t>
              </a:r>
              <a:r>
                <a:rPr lang="en-US" sz="1100" dirty="0" smtClean="0">
                  <a:solidFill>
                    <a:srgbClr val="11111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2019</a:t>
              </a:r>
              <a:r>
                <a:rPr lang="en-US" sz="1100" dirty="0">
                  <a:solidFill>
                    <a:srgbClr val="11111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,  DOI: </a:t>
              </a:r>
              <a:r>
                <a:rPr lang="en-US" sz="1100" dirty="0" smtClean="0">
                  <a:solidFill>
                    <a:srgbClr val="111111"/>
                  </a:solidFill>
                  <a:latin typeface="Cambria" panose="02040503050406030204" pitchFamily="18" charset="0"/>
                  <a:ea typeface="Cambria" panose="02040503050406030204" pitchFamily="18" charset="0"/>
                  <a:hlinkClick r:id="rId3"/>
                </a:rPr>
                <a:t>10.1016/j.resconrec.2019.104439</a:t>
              </a:r>
              <a:r>
                <a:rPr lang="en-US" sz="1100" dirty="0" smtClean="0">
                  <a:solidFill>
                    <a:srgbClr val="11111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endParaRPr lang="en-US" sz="1100" dirty="0">
                <a:solidFill>
                  <a:srgbClr val="111111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" name="Retângulo 8"/>
            <p:cNvSpPr/>
            <p:nvPr/>
          </p:nvSpPr>
          <p:spPr>
            <a:xfrm>
              <a:off x="9009781" y="4676274"/>
              <a:ext cx="1530417" cy="173254"/>
            </a:xfrm>
            <a:prstGeom prst="rect">
              <a:avLst/>
            </a:prstGeom>
            <a:solidFill>
              <a:srgbClr val="FFFF00">
                <a:alpha val="25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Retângulo 9"/>
            <p:cNvSpPr/>
            <p:nvPr/>
          </p:nvSpPr>
          <p:spPr>
            <a:xfrm>
              <a:off x="9009781" y="4849528"/>
              <a:ext cx="1530417" cy="173254"/>
            </a:xfrm>
            <a:prstGeom prst="rect">
              <a:avLst/>
            </a:prstGeom>
            <a:solidFill>
              <a:srgbClr val="FFFF00">
                <a:alpha val="25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51505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technique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9099" y="1549534"/>
            <a:ext cx="10430701" cy="4351338"/>
          </a:xfrm>
        </p:spPr>
        <p:txBody>
          <a:bodyPr>
            <a:normAutofit/>
          </a:bodyPr>
          <a:lstStyle/>
          <a:p>
            <a:r>
              <a:rPr lang="en-US" dirty="0"/>
              <a:t>I approach upcycling activities as a technological project, just as I do in my work as a scientist.</a:t>
            </a:r>
          </a:p>
          <a:p>
            <a:r>
              <a:rPr lang="en-US" dirty="0"/>
              <a:t>My preference is for the creative reuse of cast iron technological objects from the first half of the 20th century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The materials used for recycling are </a:t>
            </a:r>
            <a:r>
              <a:rPr lang="en-US" dirty="0" smtClean="0"/>
              <a:t>the cast </a:t>
            </a:r>
            <a:r>
              <a:rPr lang="en-US" dirty="0"/>
              <a:t>iron objects, stained glass varnish, epoxy resin, </a:t>
            </a:r>
            <a:r>
              <a:rPr lang="en-US" dirty="0" smtClean="0"/>
              <a:t>masking tape and </a:t>
            </a:r>
            <a:r>
              <a:rPr lang="en-US" dirty="0"/>
              <a:t>cleaning materials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Cast iron objects are commonly found in antique shops and scrap yards.</a:t>
            </a:r>
          </a:p>
        </p:txBody>
      </p:sp>
    </p:spTree>
    <p:extLst>
      <p:ext uri="{BB962C8B-B14F-4D97-AF65-F5344CB8AC3E}">
        <p14:creationId xmlns:p14="http://schemas.microsoft.com/office/powerpoint/2010/main" val="252270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Upcycling steps</a:t>
            </a:r>
            <a:endParaRPr lang="en-US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0339" y="1305727"/>
            <a:ext cx="10506075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07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675168" y="289583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defRPr>
            </a:lvl1pPr>
          </a:lstStyle>
          <a:p>
            <a:r>
              <a:rPr lang="en-US" dirty="0" smtClean="0"/>
              <a:t>Some results: creating stained glasses </a:t>
            </a:r>
            <a:endParaRPr lang="en-US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40092" y="1128161"/>
            <a:ext cx="9458325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856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629777" y="265911"/>
            <a:ext cx="11113044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defRPr>
            </a:lvl1pPr>
          </a:lstStyle>
          <a:p>
            <a:r>
              <a:rPr lang="en-US" sz="3600" dirty="0" smtClean="0"/>
              <a:t>Some results: transforming old </a:t>
            </a:r>
            <a:r>
              <a:rPr lang="en-US" sz="3600" dirty="0"/>
              <a:t>technological objects 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1481209" y="877533"/>
            <a:ext cx="9402648" cy="5851472"/>
            <a:chOff x="1481209" y="877533"/>
            <a:chExt cx="9402648" cy="5851472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81209" y="877533"/>
              <a:ext cx="3023851" cy="5523016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35394" y="1058035"/>
              <a:ext cx="2904366" cy="5162012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 rotWithShape="1">
            <a:blip r:embed="rId4"/>
            <a:srcRect b="6005"/>
            <a:stretch/>
          </p:blipFill>
          <p:spPr>
            <a:xfrm>
              <a:off x="7793931" y="1058035"/>
              <a:ext cx="3089926" cy="5162012"/>
            </a:xfrm>
            <a:prstGeom prst="rect">
              <a:avLst/>
            </a:prstGeom>
          </p:spPr>
        </p:pic>
        <p:sp>
          <p:nvSpPr>
            <p:cNvPr id="2" name="Retângulo 1"/>
            <p:cNvSpPr/>
            <p:nvPr/>
          </p:nvSpPr>
          <p:spPr>
            <a:xfrm>
              <a:off x="1739284" y="6359673"/>
              <a:ext cx="25533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>
                  <a:latin typeface="Cambria" panose="02040503050406030204" pitchFamily="18" charset="0"/>
                  <a:ea typeface="Cambria" panose="02040503050406030204" pitchFamily="18" charset="0"/>
                </a:rPr>
                <a:t>Pedal </a:t>
              </a:r>
              <a:r>
                <a:rPr lang="pt-BR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driven</a:t>
              </a:r>
              <a:r>
                <a:rPr lang="pt-BR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dental </a:t>
              </a:r>
              <a:r>
                <a:rPr lang="pt-BR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drill</a:t>
              </a:r>
              <a:endParaRPr lang="pt-BR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7" name="Retângulo 6"/>
            <p:cNvSpPr/>
            <p:nvPr/>
          </p:nvSpPr>
          <p:spPr>
            <a:xfrm>
              <a:off x="4868731" y="6349389"/>
              <a:ext cx="19997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In </a:t>
              </a:r>
              <a:r>
                <a:rPr lang="pt-BR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the</a:t>
              </a:r>
              <a:r>
                <a:rPr lang="pt-BR" dirty="0">
                  <a:latin typeface="Cambria" panose="02040503050406030204" pitchFamily="18" charset="0"/>
                  <a:ea typeface="Cambria" panose="02040503050406030204" pitchFamily="18" charset="0"/>
                </a:rPr>
                <a:t> scrap </a:t>
              </a:r>
              <a:r>
                <a:rPr lang="pt-BR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yards</a:t>
              </a:r>
              <a:endParaRPr lang="pt-BR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" name="Retângulo 8"/>
            <p:cNvSpPr/>
            <p:nvPr/>
          </p:nvSpPr>
          <p:spPr>
            <a:xfrm>
              <a:off x="8471903" y="6349389"/>
              <a:ext cx="21855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Upcycled</a:t>
              </a:r>
              <a:r>
                <a:rPr lang="pt-BR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pt-BR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(bar </a:t>
              </a:r>
              <a:r>
                <a:rPr lang="pt-BR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table</a:t>
              </a:r>
              <a:r>
                <a:rPr lang="pt-BR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)</a:t>
              </a:r>
              <a:endParaRPr lang="pt-BR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7514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603842" y="1248611"/>
            <a:ext cx="10882015" cy="4900397"/>
            <a:chOff x="603842" y="1248611"/>
            <a:chExt cx="10882015" cy="4900397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3842" y="1248611"/>
              <a:ext cx="4212707" cy="4531065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 rotWithShape="1">
            <a:blip r:embed="rId3"/>
            <a:srcRect l="1386" t="17829" r="-1386" b="12580"/>
            <a:stretch/>
          </p:blipFill>
          <p:spPr>
            <a:xfrm>
              <a:off x="4900230" y="1498188"/>
              <a:ext cx="3259498" cy="4031524"/>
            </a:xfrm>
            <a:prstGeom prst="rect">
              <a:avLst/>
            </a:prstGeom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 rotWithShape="1">
            <a:blip r:embed="rId4"/>
            <a:srcRect t="14280" b="11302"/>
            <a:stretch/>
          </p:blipFill>
          <p:spPr>
            <a:xfrm>
              <a:off x="8429093" y="1486644"/>
              <a:ext cx="3056764" cy="4043068"/>
            </a:xfrm>
            <a:prstGeom prst="rect">
              <a:avLst/>
            </a:prstGeom>
          </p:spPr>
        </p:pic>
        <p:sp>
          <p:nvSpPr>
            <p:cNvPr id="8" name="Retângulo 7"/>
            <p:cNvSpPr/>
            <p:nvPr/>
          </p:nvSpPr>
          <p:spPr>
            <a:xfrm>
              <a:off x="1904427" y="5771446"/>
              <a:ext cx="17844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Sewing</a:t>
              </a:r>
              <a:r>
                <a:rPr lang="pt-BR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pt-BR" dirty="0" err="1">
                  <a:latin typeface="Cambria" panose="02040503050406030204" pitchFamily="18" charset="0"/>
                  <a:ea typeface="Cambria" panose="02040503050406030204" pitchFamily="18" charset="0"/>
                </a:rPr>
                <a:t>machine</a:t>
              </a:r>
              <a:endParaRPr lang="pt-BR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" name="Retângulo 8"/>
            <p:cNvSpPr/>
            <p:nvPr/>
          </p:nvSpPr>
          <p:spPr>
            <a:xfrm>
              <a:off x="4965264" y="5779676"/>
              <a:ext cx="319446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Rescued</a:t>
              </a:r>
              <a:r>
                <a:rPr lang="pt-BR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pt-BR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from</a:t>
              </a:r>
              <a:r>
                <a:rPr lang="pt-BR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pt-BR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the</a:t>
              </a:r>
              <a:r>
                <a:rPr lang="pt-BR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pt-BR" dirty="0">
                  <a:latin typeface="Cambria" panose="02040503050406030204" pitchFamily="18" charset="0"/>
                  <a:ea typeface="Cambria" panose="02040503050406030204" pitchFamily="18" charset="0"/>
                </a:rPr>
                <a:t>scrap </a:t>
              </a:r>
              <a:r>
                <a:rPr lang="pt-BR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yards</a:t>
              </a:r>
              <a:endParaRPr lang="pt-BR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" name="Retângulo 9"/>
            <p:cNvSpPr/>
            <p:nvPr/>
          </p:nvSpPr>
          <p:spPr>
            <a:xfrm>
              <a:off x="8864707" y="5779676"/>
              <a:ext cx="22544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 err="1">
                  <a:latin typeface="Cambria" panose="02040503050406030204" pitchFamily="18" charset="0"/>
                  <a:ea typeface="Cambria" panose="02040503050406030204" pitchFamily="18" charset="0"/>
                </a:rPr>
                <a:t>Upcycled</a:t>
              </a:r>
              <a:r>
                <a:rPr lang="pt-BR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pt-BR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(</a:t>
              </a:r>
              <a:r>
                <a:rPr lang="pt-BR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side</a:t>
              </a:r>
              <a:r>
                <a:rPr lang="pt-BR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pt-BR" dirty="0" err="1">
                  <a:latin typeface="Cambria" panose="02040503050406030204" pitchFamily="18" charset="0"/>
                  <a:ea typeface="Cambria" panose="02040503050406030204" pitchFamily="18" charset="0"/>
                </a:rPr>
                <a:t>table</a:t>
              </a:r>
              <a:r>
                <a:rPr lang="pt-BR" dirty="0">
                  <a:latin typeface="Cambria" panose="02040503050406030204" pitchFamily="18" charset="0"/>
                  <a:ea typeface="Cambria" panose="02040503050406030204" pitchFamily="18" charset="0"/>
                </a:rPr>
                <a:t>)</a:t>
              </a:r>
            </a:p>
          </p:txBody>
        </p:sp>
      </p:grpSp>
      <p:sp>
        <p:nvSpPr>
          <p:cNvPr id="11" name="Título 1"/>
          <p:cNvSpPr txBox="1">
            <a:spLocks/>
          </p:cNvSpPr>
          <p:nvPr/>
        </p:nvSpPr>
        <p:spPr>
          <a:xfrm>
            <a:off x="684200" y="332113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defRPr>
            </a:lvl1pPr>
          </a:lstStyle>
          <a:p>
            <a:r>
              <a:rPr lang="en-US" sz="3600" dirty="0"/>
              <a:t>Some results: transforming old technological objects </a:t>
            </a:r>
          </a:p>
        </p:txBody>
      </p:sp>
    </p:spTree>
    <p:extLst>
      <p:ext uri="{BB962C8B-B14F-4D97-AF65-F5344CB8AC3E}">
        <p14:creationId xmlns:p14="http://schemas.microsoft.com/office/powerpoint/2010/main" val="3797466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 txBox="1">
            <a:spLocks/>
          </p:cNvSpPr>
          <p:nvPr/>
        </p:nvSpPr>
        <p:spPr>
          <a:xfrm>
            <a:off x="684200" y="357291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defRPr>
            </a:lvl1pPr>
          </a:lstStyle>
          <a:p>
            <a:r>
              <a:rPr lang="en-US" sz="3600" dirty="0"/>
              <a:t>Some results: transforming old technological objects 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511819" y="1313522"/>
            <a:ext cx="10993484" cy="5441311"/>
            <a:chOff x="511819" y="1313522"/>
            <a:chExt cx="10993484" cy="5441311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667" b="99167" l="3981" r="93208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11819" y="1379764"/>
              <a:ext cx="2243470" cy="3152417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 rotWithShape="1">
            <a:blip r:embed="rId4"/>
            <a:srcRect l="23850" r="19274" b="9510"/>
            <a:stretch/>
          </p:blipFill>
          <p:spPr>
            <a:xfrm>
              <a:off x="3378315" y="1403498"/>
              <a:ext cx="2302114" cy="2062716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5"/>
            <a:srcRect l="29780" t="33153" r="28540" b="31104"/>
            <a:stretch/>
          </p:blipFill>
          <p:spPr>
            <a:xfrm>
              <a:off x="5169265" y="3321954"/>
              <a:ext cx="2252451" cy="3432879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6"/>
            <a:srcRect l="7662" t="25525" b="6567"/>
            <a:stretch/>
          </p:blipFill>
          <p:spPr>
            <a:xfrm>
              <a:off x="7942357" y="1514879"/>
              <a:ext cx="3562946" cy="4657061"/>
            </a:xfrm>
            <a:prstGeom prst="rect">
              <a:avLst/>
            </a:prstGeom>
          </p:spPr>
        </p:pic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44526" y="3807916"/>
              <a:ext cx="1608638" cy="2946917"/>
            </a:xfrm>
            <a:prstGeom prst="rect">
              <a:avLst/>
            </a:prstGeom>
          </p:spPr>
        </p:pic>
        <p:sp>
          <p:nvSpPr>
            <p:cNvPr id="11" name="Retângulo 10"/>
            <p:cNvSpPr/>
            <p:nvPr/>
          </p:nvSpPr>
          <p:spPr>
            <a:xfrm>
              <a:off x="511819" y="4424389"/>
              <a:ext cx="138371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Corn</a:t>
              </a:r>
              <a:r>
                <a:rPr lang="pt-BR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pt-BR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sheller</a:t>
              </a:r>
              <a:endParaRPr lang="pt-BR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3" name="Retângulo 12"/>
            <p:cNvSpPr/>
            <p:nvPr/>
          </p:nvSpPr>
          <p:spPr>
            <a:xfrm>
              <a:off x="3447953" y="5452776"/>
              <a:ext cx="11079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Electrical</a:t>
              </a:r>
              <a:endParaRPr lang="pt-BR" dirty="0" smtClean="0"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r>
                <a:rPr lang="pt-BR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insulator</a:t>
              </a:r>
              <a:endParaRPr lang="pt-BR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4" name="Retângulo 13"/>
            <p:cNvSpPr/>
            <p:nvPr/>
          </p:nvSpPr>
          <p:spPr>
            <a:xfrm>
              <a:off x="5680429" y="2884230"/>
              <a:ext cx="193726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>
                  <a:latin typeface="Cambria" panose="02040503050406030204" pitchFamily="18" charset="0"/>
                  <a:ea typeface="Cambria" panose="02040503050406030204" pitchFamily="18" charset="0"/>
                </a:rPr>
                <a:t>In </a:t>
              </a:r>
              <a:r>
                <a:rPr lang="pt-BR" dirty="0" err="1">
                  <a:latin typeface="Cambria" panose="02040503050406030204" pitchFamily="18" charset="0"/>
                  <a:ea typeface="Cambria" panose="02040503050406030204" pitchFamily="18" charset="0"/>
                </a:rPr>
                <a:t>the</a:t>
              </a:r>
              <a:r>
                <a:rPr lang="pt-BR" dirty="0">
                  <a:latin typeface="Cambria" panose="02040503050406030204" pitchFamily="18" charset="0"/>
                  <a:ea typeface="Cambria" panose="02040503050406030204" pitchFamily="18" charset="0"/>
                </a:rPr>
                <a:t> scrap </a:t>
              </a:r>
              <a:r>
                <a:rPr lang="pt-BR" dirty="0" err="1">
                  <a:latin typeface="Cambria" panose="02040503050406030204" pitchFamily="18" charset="0"/>
                  <a:ea typeface="Cambria" panose="02040503050406030204" pitchFamily="18" charset="0"/>
                </a:rPr>
                <a:t>yards</a:t>
              </a:r>
              <a:endParaRPr lang="pt-BR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5" name="Retângulo 14"/>
            <p:cNvSpPr/>
            <p:nvPr/>
          </p:nvSpPr>
          <p:spPr>
            <a:xfrm>
              <a:off x="9321831" y="1313522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pt-BR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" name="Retângulo 1"/>
            <p:cNvSpPr/>
            <p:nvPr/>
          </p:nvSpPr>
          <p:spPr>
            <a:xfrm>
              <a:off x="8567541" y="6264059"/>
              <a:ext cx="263225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 err="1">
                  <a:latin typeface="Cambria" panose="02040503050406030204" pitchFamily="18" charset="0"/>
                  <a:ea typeface="Cambria" panose="02040503050406030204" pitchFamily="18" charset="0"/>
                </a:rPr>
                <a:t>Upcycled</a:t>
              </a:r>
              <a:r>
                <a:rPr lang="pt-BR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pt-BR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(</a:t>
              </a:r>
              <a:r>
                <a:rPr lang="pt-BR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garden</a:t>
              </a:r>
              <a:r>
                <a:rPr lang="pt-BR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pt-BR" dirty="0" err="1">
                  <a:latin typeface="Cambria" panose="02040503050406030204" pitchFamily="18" charset="0"/>
                  <a:ea typeface="Cambria" panose="02040503050406030204" pitchFamily="18" charset="0"/>
                </a:rPr>
                <a:t>table</a:t>
              </a:r>
              <a:r>
                <a:rPr lang="pt-BR" dirty="0">
                  <a:latin typeface="Cambria" panose="02040503050406030204" pitchFamily="18" charset="0"/>
                  <a:ea typeface="Cambria" panose="02040503050406030204" pitchFamily="18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12880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 txBox="1">
            <a:spLocks/>
          </p:cNvSpPr>
          <p:nvPr/>
        </p:nvSpPr>
        <p:spPr>
          <a:xfrm>
            <a:off x="684200" y="357291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defRPr>
            </a:lvl1pPr>
          </a:lstStyle>
          <a:p>
            <a:r>
              <a:rPr lang="en-US" dirty="0" smtClean="0"/>
              <a:t>Some results: </a:t>
            </a:r>
            <a:r>
              <a:rPr lang="pt-BR" dirty="0" err="1"/>
              <a:t>exhibition</a:t>
            </a:r>
            <a:r>
              <a:rPr lang="pt-BR" dirty="0"/>
              <a:t> </a:t>
            </a:r>
            <a:r>
              <a:rPr lang="pt-BR" dirty="0" err="1"/>
              <a:t>at</a:t>
            </a:r>
            <a:r>
              <a:rPr lang="pt-BR" dirty="0"/>
              <a:t> </a:t>
            </a:r>
            <a:r>
              <a:rPr lang="pt-BR" dirty="0" err="1"/>
              <a:t>my</a:t>
            </a:r>
            <a:r>
              <a:rPr lang="pt-BR" dirty="0"/>
              <a:t> </a:t>
            </a:r>
            <a:r>
              <a:rPr lang="pt-BR" dirty="0" err="1"/>
              <a:t>company</a:t>
            </a:r>
            <a:endParaRPr lang="en-US" dirty="0"/>
          </a:p>
        </p:txBody>
      </p:sp>
      <p:grpSp>
        <p:nvGrpSpPr>
          <p:cNvPr id="2" name="Grupo 1"/>
          <p:cNvGrpSpPr/>
          <p:nvPr/>
        </p:nvGrpSpPr>
        <p:grpSpPr>
          <a:xfrm>
            <a:off x="1825544" y="1304048"/>
            <a:ext cx="9615087" cy="5198039"/>
            <a:chOff x="1825544" y="1304048"/>
            <a:chExt cx="9615087" cy="5198039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08318" y="1304048"/>
              <a:ext cx="8328548" cy="4690484"/>
            </a:xfrm>
            <a:prstGeom prst="rect">
              <a:avLst/>
            </a:prstGeom>
          </p:spPr>
        </p:pic>
        <p:sp>
          <p:nvSpPr>
            <p:cNvPr id="6" name="Retângulo 5"/>
            <p:cNvSpPr/>
            <p:nvPr/>
          </p:nvSpPr>
          <p:spPr>
            <a:xfrm>
              <a:off x="1825544" y="6132755"/>
              <a:ext cx="96150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dirty="0"/>
                <a:t>The "</a:t>
              </a:r>
              <a:r>
                <a:rPr lang="pt-BR" dirty="0" err="1"/>
                <a:t>Taking</a:t>
              </a:r>
              <a:r>
                <a:rPr lang="pt-BR" dirty="0"/>
                <a:t> </a:t>
              </a:r>
              <a:r>
                <a:rPr lang="pt-BR" dirty="0" err="1"/>
                <a:t>Care</a:t>
              </a:r>
              <a:r>
                <a:rPr lang="pt-BR" dirty="0"/>
                <a:t> </a:t>
              </a:r>
              <a:r>
                <a:rPr lang="pt-BR" dirty="0" err="1"/>
                <a:t>of</a:t>
              </a:r>
              <a:r>
                <a:rPr lang="pt-BR" dirty="0"/>
                <a:t> </a:t>
              </a:r>
              <a:r>
                <a:rPr lang="pt-BR" dirty="0" err="1"/>
                <a:t>Myself</a:t>
              </a:r>
              <a:r>
                <a:rPr lang="pt-BR" dirty="0"/>
                <a:t>" </a:t>
              </a:r>
              <a:r>
                <a:rPr lang="pt-BR" dirty="0" err="1" smtClean="0"/>
                <a:t>Program</a:t>
              </a:r>
              <a:r>
                <a:rPr lang="pt-BR" dirty="0" smtClean="0"/>
                <a:t> </a:t>
              </a:r>
              <a:r>
                <a:rPr lang="pt-BR" dirty="0" err="1"/>
                <a:t>from</a:t>
              </a:r>
              <a:r>
                <a:rPr lang="pt-BR" dirty="0"/>
                <a:t> CPQD </a:t>
              </a:r>
              <a:r>
                <a:rPr lang="pt-BR" dirty="0" err="1"/>
                <a:t>emphasizes</a:t>
              </a:r>
              <a:r>
                <a:rPr lang="pt-BR" dirty="0"/>
                <a:t> </a:t>
              </a:r>
              <a:r>
                <a:rPr lang="pt-BR" dirty="0" err="1"/>
                <a:t>the</a:t>
              </a:r>
              <a:r>
                <a:rPr lang="pt-BR" dirty="0"/>
                <a:t> </a:t>
              </a:r>
              <a:r>
                <a:rPr lang="pt-BR" dirty="0" err="1"/>
                <a:t>practice</a:t>
              </a:r>
              <a:r>
                <a:rPr lang="pt-BR" dirty="0"/>
                <a:t> </a:t>
              </a:r>
              <a:r>
                <a:rPr lang="pt-BR" dirty="0" err="1"/>
                <a:t>of</a:t>
              </a:r>
              <a:r>
                <a:rPr lang="pt-BR" dirty="0"/>
                <a:t> </a:t>
              </a:r>
              <a:r>
                <a:rPr lang="pt-BR" dirty="0" err="1"/>
                <a:t>daily</a:t>
              </a:r>
              <a:r>
                <a:rPr lang="pt-BR" dirty="0"/>
                <a:t> mental </a:t>
              </a:r>
              <a:r>
                <a:rPr lang="pt-BR" dirty="0" err="1"/>
                <a:t>health</a:t>
              </a:r>
              <a:r>
                <a:rPr lang="pt-BR" dirty="0"/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7324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</a:t>
            </a:r>
            <a:r>
              <a:rPr lang="en-US" dirty="0"/>
              <a:t>remarks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9474" y="1362657"/>
            <a:ext cx="8808038" cy="4351338"/>
          </a:xfrm>
        </p:spPr>
        <p:txBody>
          <a:bodyPr>
            <a:normAutofit/>
          </a:bodyPr>
          <a:lstStyle/>
          <a:p>
            <a:r>
              <a:rPr lang="en-US" dirty="0"/>
              <a:t>The practice of recycling has definitely brought me cognitive and social stimulation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Some questions remain </a:t>
            </a:r>
            <a:r>
              <a:rPr lang="en-US" dirty="0" smtClean="0"/>
              <a:t>unanswered:</a:t>
            </a:r>
          </a:p>
          <a:p>
            <a:pPr lvl="1"/>
            <a:r>
              <a:rPr lang="en-US" dirty="0"/>
              <a:t>Could the toxicity of materials used in creative recycling cause me health problems</a:t>
            </a:r>
            <a:r>
              <a:rPr lang="en-US" dirty="0" smtClean="0"/>
              <a:t>?</a:t>
            </a:r>
          </a:p>
          <a:p>
            <a:pPr lvl="1"/>
            <a:r>
              <a:rPr lang="en-US" dirty="0"/>
              <a:t>How and where should I properly dispose of leftover recyclable materials</a:t>
            </a:r>
            <a:r>
              <a:rPr lang="en-US" dirty="0" smtClean="0"/>
              <a:t>?</a:t>
            </a:r>
          </a:p>
          <a:p>
            <a:pPr lvl="1"/>
            <a:r>
              <a:rPr lang="en-US" dirty="0"/>
              <a:t>What is the final destination of the </a:t>
            </a:r>
            <a:r>
              <a:rPr lang="en-US" dirty="0" smtClean="0"/>
              <a:t>upcycled </a:t>
            </a:r>
            <a:r>
              <a:rPr lang="en-US" dirty="0"/>
              <a:t>items</a:t>
            </a:r>
            <a:r>
              <a:rPr lang="en-US" dirty="0" smtClean="0"/>
              <a:t>?</a:t>
            </a:r>
            <a:endParaRPr lang="en-US" dirty="0"/>
          </a:p>
        </p:txBody>
      </p:sp>
      <p:grpSp>
        <p:nvGrpSpPr>
          <p:cNvPr id="9" name="Grupo 8"/>
          <p:cNvGrpSpPr/>
          <p:nvPr/>
        </p:nvGrpSpPr>
        <p:grpSpPr>
          <a:xfrm>
            <a:off x="2173432" y="1607418"/>
            <a:ext cx="9713254" cy="5296609"/>
            <a:chOff x="2173432" y="1607418"/>
            <a:chExt cx="9713254" cy="5296609"/>
          </a:xfrm>
        </p:grpSpPr>
        <p:grpSp>
          <p:nvGrpSpPr>
            <p:cNvPr id="7" name="Grupo 6"/>
            <p:cNvGrpSpPr/>
            <p:nvPr/>
          </p:nvGrpSpPr>
          <p:grpSpPr>
            <a:xfrm>
              <a:off x="2173432" y="4631765"/>
              <a:ext cx="9713254" cy="2272262"/>
              <a:chOff x="1673286" y="4530273"/>
              <a:chExt cx="9713254" cy="2272262"/>
            </a:xfrm>
          </p:grpSpPr>
          <p:pic>
            <p:nvPicPr>
              <p:cNvPr id="4" name="Imagem 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73286" y="4541256"/>
                <a:ext cx="3735149" cy="2101021"/>
              </a:xfrm>
              <a:prstGeom prst="rect">
                <a:avLst/>
              </a:prstGeom>
            </p:spPr>
          </p:pic>
          <p:pic>
            <p:nvPicPr>
              <p:cNvPr id="1026" name="Picture 2" descr="Discover 28 Steam punk and steampunk lamp ideas on this Pinterest board |  steampunk lighting, lamp, pipe lamp and more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96370" y="4541256"/>
                <a:ext cx="1367317" cy="20857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6" name="Picture 12" descr="Upcycling International: 5 upcycling ideas from around the world |  Sustainability from Japan - Zenbird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81855" y="4530273"/>
                <a:ext cx="3704685" cy="20857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Retângulo 11"/>
              <p:cNvSpPr/>
              <p:nvPr/>
            </p:nvSpPr>
            <p:spPr>
              <a:xfrm>
                <a:off x="3399078" y="6092791"/>
                <a:ext cx="169552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sz="2800" dirty="0" err="1" smtClean="0">
                    <a:solidFill>
                      <a:schemeClr val="bg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Craft</a:t>
                </a:r>
                <a:r>
                  <a:rPr lang="pt-BR" sz="2800" dirty="0" smtClean="0">
                    <a:solidFill>
                      <a:schemeClr val="bg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pt-BR" sz="2800" dirty="0" err="1" smtClean="0">
                    <a:solidFill>
                      <a:schemeClr val="bg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fairs</a:t>
                </a:r>
                <a:endParaRPr lang="pt-BR" sz="28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pic>
            <p:nvPicPr>
              <p:cNvPr id="6" name="Picture 2" descr="Logo internet (12025047) – Royalty-Free Vector | VectorStock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0899"/>
              <a:stretch/>
            </p:blipFill>
            <p:spPr bwMode="auto">
              <a:xfrm>
                <a:off x="5550157" y="6017581"/>
                <a:ext cx="840617" cy="78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046551" y="1607418"/>
              <a:ext cx="2840135" cy="2840135"/>
            </a:xfrm>
            <a:prstGeom prst="rect">
              <a:avLst/>
            </a:prstGeom>
          </p:spPr>
        </p:pic>
        <p:sp>
          <p:nvSpPr>
            <p:cNvPr id="13" name="Retângulo 12"/>
            <p:cNvSpPr/>
            <p:nvPr/>
          </p:nvSpPr>
          <p:spPr>
            <a:xfrm>
              <a:off x="9060015" y="3924333"/>
              <a:ext cx="282667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2800" dirty="0" smtClean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Home </a:t>
              </a:r>
              <a:r>
                <a:rPr lang="pt-BR" sz="2800" dirty="0" err="1" smtClean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decoration</a:t>
              </a:r>
              <a:endParaRPr lang="pt-BR" sz="28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039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2316563"/>
            <a:ext cx="1172464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4800" b="1" kern="0" dirty="0" smtClean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Thank you!</a:t>
            </a:r>
          </a:p>
          <a:p>
            <a:pPr algn="ctr"/>
            <a:endParaRPr lang="en-IN" sz="4800" b="1" kern="0" dirty="0">
              <a:solidFill>
                <a:srgbClr val="00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sz="3200" b="1" kern="0" dirty="0" smtClean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Joao Batista Rosolem</a:t>
            </a:r>
          </a:p>
          <a:p>
            <a:pPr algn="ctr"/>
            <a:r>
              <a:rPr lang="en-IN" sz="2400" b="1" kern="0" dirty="0" smtClean="0">
                <a:solidFill>
                  <a:schemeClr val="accent5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jbrosolem@gmail.com </a:t>
            </a:r>
            <a:endParaRPr lang="pt-BR" sz="2400" dirty="0">
              <a:solidFill>
                <a:schemeClr val="accent5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3037081" y="1128192"/>
            <a:ext cx="61893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International</a:t>
            </a:r>
            <a:r>
              <a:rPr lang="pt-BR" sz="2800" b="1" dirty="0">
                <a:latin typeface="Cambria" panose="02040503050406030204" pitchFamily="18" charset="0"/>
                <a:ea typeface="Cambria" panose="02040503050406030204" pitchFamily="18" charset="0"/>
              </a:rPr>
              <a:t> Virtual </a:t>
            </a:r>
            <a:r>
              <a:rPr lang="pt-BR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Recycling</a:t>
            </a:r>
            <a:r>
              <a:rPr lang="pt-BR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pt-BR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2026</a:t>
            </a:r>
            <a:endParaRPr lang="pt-BR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142" y="356200"/>
            <a:ext cx="1730976" cy="63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474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</TotalTime>
  <Words>686</Words>
  <Application>Microsoft Office PowerPoint</Application>
  <PresentationFormat>Widescreen</PresentationFormat>
  <Paragraphs>83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Cambria</vt:lpstr>
      <vt:lpstr>Times New Roman</vt:lpstr>
      <vt:lpstr>Tema do Office</vt:lpstr>
      <vt:lpstr>Apresentação do PowerPoint</vt:lpstr>
      <vt:lpstr>Outline</vt:lpstr>
      <vt:lpstr>Introduction</vt:lpstr>
      <vt:lpstr>Some data of upcycling </vt:lpstr>
      <vt:lpstr>Types and techniques of upcycling</vt:lpstr>
      <vt:lpstr>Key benefits of upcycling in retirement</vt:lpstr>
      <vt:lpstr>My technique</vt:lpstr>
      <vt:lpstr>Upcycling steps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Final remarks 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Joao Batista Rosolem</dc:creator>
  <cp:lastModifiedBy>Joao Batista Rosolem</cp:lastModifiedBy>
  <cp:revision>145</cp:revision>
  <dcterms:created xsi:type="dcterms:W3CDTF">2026-01-24T19:07:04Z</dcterms:created>
  <dcterms:modified xsi:type="dcterms:W3CDTF">2026-03-13T11:10:20Z</dcterms:modified>
</cp:coreProperties>
</file>